
<file path=[Content_Types].xml><?xml version="1.0" encoding="utf-8"?>
<Types xmlns="http://schemas.openxmlformats.org/package/2006/content-types">
  <Override PartName="/ppt/slides/slide41.xml" ContentType="application/vnd.openxmlformats-officedocument.presentationml.slide+xml"/>
  <Override PartName="/ppt/notesSlides/notesSlide16.xml" ContentType="application/vnd.openxmlformats-officedocument.presentationml.notesSlide+xml"/>
  <Override PartName="/ppt/slides/slide50.xml" ContentType="application/vnd.openxmlformats-officedocument.presentationml.slide+xml"/>
  <Override PartName="/ppt/slides/slide18.xml" ContentType="application/vnd.openxmlformats-officedocument.presentationml.slide+xml"/>
  <Override PartName="/ppt/notesSlides/notesSlide26.xml" ContentType="application/vnd.openxmlformats-officedocument.presentationml.notesSlide+xml"/>
  <Override PartName="/ppt/slides/slide60.xml" ContentType="application/vnd.openxmlformats-officedocument.presentationml.slide+xml"/>
  <Override PartName="/ppt/slides/slide28.xml" ContentType="application/vnd.openxmlformats-officedocument.presentationml.slide+xml"/>
  <Override PartName="/ppt/slides/slide37.xml" ContentType="application/vnd.openxmlformats-officedocument.presentationml.slide+xml"/>
  <Override PartName="/ppt/slides/slide70.xml" ContentType="application/vnd.openxmlformats-officedocument.presentationml.slide+xml"/>
  <Override PartName="/ppt/notesSlides/notesSlide45.xml" ContentType="application/vnd.openxmlformats-officedocument.presentationml.notesSlide+xml"/>
  <Override PartName="/ppt/slides/slide9.xml" ContentType="application/vnd.openxmlformats-officedocument.presentationml.slide+xml"/>
  <Override PartName="/ppt/slides/slide47.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Masters/notesMaster1.xml" ContentType="application/vnd.openxmlformats-officedocument.presentationml.notesMaster+xml"/>
  <Override PartName="/ppt/slides/slide66.xml" ContentType="application/vnd.openxmlformats-officedocument.presentationml.slide+xml"/>
  <Override PartName="/ppt/theme/theme1.xml" ContentType="application/vnd.openxmlformats-officedocument.theme+xml"/>
  <Override PartName="/ppt/notesSlides/notesSlide2.xml" ContentType="application/vnd.openxmlformats-officedocument.presentationml.notesSlide+xml"/>
  <Default Extension="jpeg" ContentType="image/jpeg"/>
  <Override PartName="/ppt/notesSlides/notesSlide11.xml" ContentType="application/vnd.openxmlformats-officedocument.presentationml.notesSlide+xml"/>
  <Override PartName="/ppt/slides/slide13.xml" ContentType="application/vnd.openxmlformats-officedocument.presentationml.slide+xml"/>
  <Override PartName="/ppt/notesSlides/notesSlide21.xml" ContentType="application/vnd.openxmlformats-officedocument.presentationml.notesSlide+xml"/>
  <Override PartName="/ppt/slides/slide23.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4.xml" ContentType="application/vnd.openxmlformats-officedocument.presentationml.slide+xml"/>
  <Override PartName="/ppt/notesSlides/notesSlide40.xml" ContentType="application/vnd.openxmlformats-officedocument.presentationml.notesSlide+xml"/>
  <Override PartName="/ppt/slideLayouts/slideLayout5.xml" ContentType="application/vnd.openxmlformats-officedocument.presentationml.slideLayout+xml"/>
  <Override PartName="/ppt/slides/slide42.xml" ContentType="application/vnd.openxmlformats-officedocument.presentationml.slide+xml"/>
  <Override PartName="/ppt/notesSlides/notesSlide17.xml" ContentType="application/vnd.openxmlformats-officedocument.presentationml.notes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19.xml" ContentType="application/vnd.openxmlformats-officedocument.presentationml.slide+xml"/>
  <Override PartName="/ppt/notesSlides/notesSlide27.xml" ContentType="application/vnd.openxmlformats-officedocument.presentationml.notesSlide+xml"/>
  <Override PartName="/ppt/slideLayouts/slideLayout10.xml" ContentType="application/vnd.openxmlformats-officedocument.presentationml.slideLayout+xml"/>
  <Override PartName="/ppt/slides/slide61.xml" ContentType="application/vnd.openxmlformats-officedocument.presentationml.slide+xml"/>
  <Override PartName="/ppt/slides/slide29.xml" ContentType="application/vnd.openxmlformats-officedocument.presentationml.slide+xml"/>
  <Override PartName="/ppt/notesSlides/notesSlide36.xml" ContentType="application/vnd.openxmlformats-officedocument.presentationml.notesSlide+xml"/>
  <Override PartName="/ppt/slides/slide38.xml" ContentType="application/vnd.openxmlformats-officedocument.presentationml.slide+xml"/>
  <Override PartName="/ppt/notesSlides/notesSlide46.xml" ContentType="application/vnd.openxmlformats-officedocument.presentationml.notesSlide+xml"/>
  <Override PartName="/ppt/slides/slide48.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67.xml" ContentType="application/vnd.openxmlformats-officedocument.presentationml.slide+xml"/>
  <Override PartName="/ppt/theme/theme2.xml" ContentType="application/vnd.openxmlformats-officedocument.theme+xml"/>
  <Override PartName="/ppt/notesSlides/notesSlide3.xml" ContentType="application/vnd.openxmlformats-officedocument.presentationml.notesSlide+xml"/>
  <Default Extension="emf" ContentType="image/x-emf"/>
  <Override PartName="/ppt/notesSlides/notesSlide8.xml" ContentType="application/vnd.openxmlformats-officedocument.presentationml.notesSlide+xml"/>
  <Override PartName="/ppt/notesSlides/notesSlide12.xml" ContentType="application/vnd.openxmlformats-officedocument.presentationml.notesSlide+xml"/>
  <Override PartName="/ppt/slides/slide14.xml" ContentType="application/vnd.openxmlformats-officedocument.presentationml.slide+xml"/>
  <Override PartName="/ppt/notesSlides/notesSlide22.xml" ContentType="application/vnd.openxmlformats-officedocument.presentationml.notesSlide+xml"/>
  <Override PartName="/ppt/slides/slide24.xml" ContentType="application/vnd.openxmlformats-officedocument.presentationml.slide+xml"/>
  <Default Extension="bin" ContentType="application/vnd.openxmlformats-officedocument.presentationml.printerSettings"/>
  <Override PartName="/ppt/notesSlides/notesSlide32.xml" ContentType="application/vnd.openxmlformats-officedocument.presentationml.notesSlide+xml"/>
  <Override PartName="/ppt/slides/slide33.xml" ContentType="application/vnd.openxmlformats-officedocument.presentationml.slide+xml"/>
  <Override PartName="/ppt/slides/slide5.xml" ContentType="application/vnd.openxmlformats-officedocument.presentationml.slide+xml"/>
  <Override PartName="/ppt/notesSlides/notesSlide41.xml" ContentType="application/vnd.openxmlformats-officedocument.presentationml.notesSlide+xml"/>
  <Override PartName="/ppt/slideLayouts/slideLayout6.xml" ContentType="application/vnd.openxmlformats-officedocument.presentationml.slideLayout+xml"/>
  <Default Extension="xml" ContentType="application/xml"/>
  <Override PartName="/ppt/slides/slide43.xml" ContentType="application/vnd.openxmlformats-officedocument.presentationml.slide+xml"/>
  <Override PartName="/ppt/tableStyles.xml" ContentType="application/vnd.openxmlformats-officedocument.presentationml.tableStyles+xml"/>
  <Override PartName="/ppt/notesSlides/notesSlide18.xml" ContentType="application/vnd.openxmlformats-officedocument.presentationml.notes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28.xml" ContentType="application/vnd.openxmlformats-officedocument.presentationml.notesSlide+xml"/>
  <Override PartName="/ppt/slideLayouts/slideLayout11.xml" ContentType="application/vnd.openxmlformats-officedocument.presentationml.slideLayout+xml"/>
  <Override PartName="/ppt/slides/slide62.xml" ContentType="application/vnd.openxmlformats-officedocument.presentationml.slide+xml"/>
  <Override PartName="/ppt/notesSlides/notesSlide37.xml" ContentType="application/vnd.openxmlformats-officedocument.presentationml.notesSlide+xml"/>
  <Override PartName="/docProps/app.xml" ContentType="application/vnd.openxmlformats-officedocument.extended-properties+xml"/>
  <Override PartName="/ppt/slides/slide39.xml" ContentType="application/vnd.openxmlformats-officedocument.presentationml.slide+xml"/>
  <Override PartName="/ppt/notesSlides/notesSlide47.xml" ContentType="application/vnd.openxmlformats-officedocument.presentationml.notesSlide+xml"/>
  <Override PartName="/ppt/slides/slide49.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docProps/core.xml" ContentType="application/vnd.openxmlformats-package.core-properties+xml"/>
  <Override PartName="/ppt/slides/slide68.xml" ContentType="application/vnd.openxmlformats-officedocument.presentationml.slide+xml"/>
  <Override PartName="/ppt/theme/theme3.xml" ContentType="application/vnd.openxmlformats-officedocument.theme+xml"/>
  <Override PartName="/ppt/notesSlides/notesSlide4.xml" ContentType="application/vnd.openxmlformats-officedocument.presentationml.notesSlide+xml"/>
  <Override PartName="/ppt/slideLayouts/slideLayout1.xml" ContentType="application/vnd.openxmlformats-officedocument.presentationml.slideLayout+xml"/>
  <Override PartName="/ppt/notesSlides/notesSlide9.xml" ContentType="application/vnd.openxmlformats-officedocument.presentationml.notesSlide+xml"/>
  <Override PartName="/ppt/notesSlides/notesSlide13.xml" ContentType="application/vnd.openxmlformats-officedocument.presentationml.notesSlide+xml"/>
  <Override PartName="/ppt/slides/slide15.xml" ContentType="application/vnd.openxmlformats-officedocument.presentationml.slide+xml"/>
  <Override PartName="/ppt/notesSlides/notesSlide23.xml" ContentType="application/vnd.openxmlformats-officedocument.presentationml.notesSlide+xml"/>
  <Override PartName="/ppt/slides/slide25.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6.xml" ContentType="application/vnd.openxmlformats-officedocument.presentationml.slide+xml"/>
  <Override PartName="/ppt/notesSlides/notesSlide42.xml" ContentType="application/vnd.openxmlformats-officedocument.presentationml.notesSlide+xml"/>
  <Override PartName="/ppt/slideLayouts/slideLayout7.xml" ContentType="application/vnd.openxmlformats-officedocument.presentationml.slideLayout+xml"/>
  <Default Extension="png" ContentType="image/png"/>
  <Override PartName="/ppt/slides/slide44.xml" ContentType="application/vnd.openxmlformats-officedocument.presentationml.slide+xml"/>
  <Override PartName="/ppt/notesSlides/notesSlide19.xml" ContentType="application/vnd.openxmlformats-officedocument.presentationml.notes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29.xml" ContentType="application/vnd.openxmlformats-officedocument.presentationml.notesSlide+xml"/>
  <Override PartName="/ppt/slides/slide63.xml" ContentType="application/vnd.openxmlformats-officedocument.presentationml.slide+xml"/>
  <Override PartName="/ppt/notesSlides/notesSlide38.xml" ContentType="application/vnd.openxmlformats-officedocument.presentationml.notesSlide+xml"/>
  <Override PartName="/ppt/notesSlides/notesSlide48.xml" ContentType="application/vnd.openxmlformats-officedocument.presentationml.notes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9.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slides/slide20.xml" ContentType="application/vnd.openxmlformats-officedocument.presentationml.slide+xml"/>
  <Override PartName="/ppt/slides/slide1.xml" ContentType="application/vnd.openxmlformats-officedocument.presentationml.slide+xml"/>
  <Override PartName="/ppt/slideLayouts/slideLayout2.xml" ContentType="application/vnd.openxmlformats-officedocument.presentationml.slideLayout+xml"/>
  <Override PartName="/ppt/notesSlides/notesSlide14.xml" ContentType="application/vnd.openxmlformats-officedocument.presentationml.notesSlide+xml"/>
  <Override PartName="/ppt/slides/slide16.xml" ContentType="application/vnd.openxmlformats-officedocument.presentationml.slide+xml"/>
  <Override PartName="/ppt/notesSlides/notesSlide24.xml" ContentType="application/vnd.openxmlformats-officedocument.presentationml.notesSlide+xml"/>
  <Override PartName="/ppt/viewProps.xml" ContentType="application/vnd.openxmlformats-officedocument.presentationml.viewProps+xml"/>
  <Default Extension="rels" ContentType="application/vnd.openxmlformats-package.relationships+xml"/>
  <Override PartName="/ppt/slides/slide26.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7.xml" ContentType="application/vnd.openxmlformats-officedocument.presentationml.slide+xml"/>
  <Override PartName="/ppt/notesSlides/notesSlide43.xml" ContentType="application/vnd.openxmlformats-officedocument.presentationml.notesSlide+xml"/>
  <Override PartName="/ppt/slideLayouts/slideLayout8.xml" ContentType="application/vnd.openxmlformats-officedocument.presentationml.slideLayout+xml"/>
  <Override PartName="/ppt/slides/slide45.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49.xml" ContentType="application/vnd.openxmlformats-officedocument.presentationml.notesSlide+xml"/>
  <Override PartName="/ppt/presentation.xml" ContentType="application/vnd.openxmlformats-officedocument.presentationml.presentation.main+xml"/>
  <Override PartName="/ppt/notesSlides/notesSlide6.xml" ContentType="application/vnd.openxmlformats-officedocument.presentationml.notes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2.xml" ContentType="application/vnd.openxmlformats-officedocument.presentationml.slide+xml"/>
  <Override PartName="/ppt/handoutMasters/handoutMaster1.xml" ContentType="application/vnd.openxmlformats-officedocument.presentationml.handoutMaster+xml"/>
  <Override PartName="/ppt/slideLayouts/slideLayout3.xml" ContentType="application/vnd.openxmlformats-officedocument.presentationml.slideLayout+xml"/>
  <Override PartName="/ppt/slides/slide40.xml" ContentType="application/vnd.openxmlformats-officedocument.presentationml.slide+xml"/>
  <Override PartName="/ppt/notesSlides/notesSlide15.xml" ContentType="application/vnd.openxmlformats-officedocument.presentationml.notesSlide+xml"/>
  <Override PartName="/ppt/slides/slide17.xml" ContentType="application/vnd.openxmlformats-officedocument.presentationml.slide+xml"/>
  <Override PartName="/ppt/notesSlides/notesSlide25.xml" ContentType="application/vnd.openxmlformats-officedocument.presentationml.notesSlide+xml"/>
  <Override PartName="/ppt/slides/slide27.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8.xml" ContentType="application/vnd.openxmlformats-officedocument.presentationml.slide+xml"/>
  <Override PartName="/ppt/notesSlides/notesSlide44.xml" ContentType="application/vnd.openxmlformats-officedocument.presentationml.notesSlide+xml"/>
  <Override PartName="/ppt/slideLayouts/slideLayout9.xml" ContentType="application/vnd.openxmlformats-officedocument.presentationml.slideLayout+xml"/>
  <Override PartName="/ppt/slides/slide46.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65.xml" ContentType="application/vnd.openxmlformats-officedocument.presentationml.slide+xml"/>
  <Override PartName="/ppt/notesSlides/notesSlide1.xml" ContentType="application/vnd.openxmlformats-officedocument.presentationml.notesSlide+xml"/>
  <Override PartName="/ppt/notesSlides/notesSlide7.xml" ContentType="application/vnd.openxmlformats-officedocument.presentationml.notesSlide+xml"/>
  <Override PartName="/ppt/slides/slide12.xml" ContentType="application/vnd.openxmlformats-officedocument.presentationml.slide+xml"/>
  <Override PartName="/ppt/notesSlides/notesSlide20.xml" ContentType="application/vnd.openxmlformats-officedocument.presentationml.notesSlide+xml"/>
  <Override PartName="/ppt/slides/slide22.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xml" ContentType="application/vnd.openxmlformats-officedocument.presentationml.slide+xml"/>
  <Override PartName="/ppt/slideLayouts/slideLayout4.xml" ContentType="application/vnd.openxmlformats-officedocument.presentationml.slideLayout+xml"/>
  <Override PartName="/ppt/slideMasters/slideMaster1.xml" ContentType="application/vnd.openxmlformats-officedocument.presentationml.slideMaster+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60" r:id="rId1"/>
  </p:sldMasterIdLst>
  <p:notesMasterIdLst>
    <p:notesMasterId r:id="rId72"/>
  </p:notesMasterIdLst>
  <p:handoutMasterIdLst>
    <p:handoutMasterId r:id="rId73"/>
  </p:handoutMasterIdLst>
  <p:sldIdLst>
    <p:sldId id="256" r:id="rId2"/>
    <p:sldId id="257" r:id="rId3"/>
    <p:sldId id="258" r:id="rId4"/>
    <p:sldId id="259" r:id="rId5"/>
    <p:sldId id="262" r:id="rId6"/>
    <p:sldId id="261" r:id="rId7"/>
    <p:sldId id="327" r:id="rId8"/>
    <p:sldId id="321" r:id="rId9"/>
    <p:sldId id="331" r:id="rId10"/>
    <p:sldId id="328" r:id="rId11"/>
    <p:sldId id="315" r:id="rId12"/>
    <p:sldId id="263" r:id="rId13"/>
    <p:sldId id="264" r:id="rId14"/>
    <p:sldId id="322" r:id="rId15"/>
    <p:sldId id="323" r:id="rId16"/>
    <p:sldId id="266" r:id="rId17"/>
    <p:sldId id="267" r:id="rId18"/>
    <p:sldId id="268" r:id="rId19"/>
    <p:sldId id="269" r:id="rId20"/>
    <p:sldId id="270" r:id="rId21"/>
    <p:sldId id="271" r:id="rId22"/>
    <p:sldId id="272" r:id="rId23"/>
    <p:sldId id="329" r:id="rId24"/>
    <p:sldId id="273" r:id="rId25"/>
    <p:sldId id="274" r:id="rId26"/>
    <p:sldId id="330" r:id="rId27"/>
    <p:sldId id="324" r:id="rId28"/>
    <p:sldId id="275" r:id="rId29"/>
    <p:sldId id="276" r:id="rId30"/>
    <p:sldId id="277" r:id="rId31"/>
    <p:sldId id="278" r:id="rId32"/>
    <p:sldId id="325" r:id="rId33"/>
    <p:sldId id="281" r:id="rId34"/>
    <p:sldId id="282" r:id="rId35"/>
    <p:sldId id="283" r:id="rId36"/>
    <p:sldId id="284" r:id="rId37"/>
    <p:sldId id="285" r:id="rId38"/>
    <p:sldId id="286" r:id="rId39"/>
    <p:sldId id="287" r:id="rId40"/>
    <p:sldId id="288" r:id="rId41"/>
    <p:sldId id="289" r:id="rId42"/>
    <p:sldId id="316" r:id="rId43"/>
    <p:sldId id="317" r:id="rId44"/>
    <p:sldId id="290" r:id="rId45"/>
    <p:sldId id="326" r:id="rId46"/>
    <p:sldId id="291" r:id="rId47"/>
    <p:sldId id="292" r:id="rId48"/>
    <p:sldId id="293" r:id="rId49"/>
    <p:sldId id="294" r:id="rId50"/>
    <p:sldId id="295" r:id="rId51"/>
    <p:sldId id="314" r:id="rId52"/>
    <p:sldId id="296" r:id="rId53"/>
    <p:sldId id="297" r:id="rId54"/>
    <p:sldId id="298" r:id="rId55"/>
    <p:sldId id="299" r:id="rId56"/>
    <p:sldId id="300" r:id="rId57"/>
    <p:sldId id="320" r:id="rId58"/>
    <p:sldId id="301" r:id="rId59"/>
    <p:sldId id="302" r:id="rId60"/>
    <p:sldId id="303" r:id="rId61"/>
    <p:sldId id="304" r:id="rId62"/>
    <p:sldId id="319" r:id="rId63"/>
    <p:sldId id="305" r:id="rId64"/>
    <p:sldId id="306" r:id="rId65"/>
    <p:sldId id="307" r:id="rId66"/>
    <p:sldId id="308" r:id="rId67"/>
    <p:sldId id="309" r:id="rId68"/>
    <p:sldId id="310" r:id="rId69"/>
    <p:sldId id="312" r:id="rId70"/>
    <p:sldId id="313" r:id="rId7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clrMode="gray"/>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9258" autoAdjust="0"/>
    <p:restoredTop sz="94660"/>
  </p:normalViewPr>
  <p:slideViewPr>
    <p:cSldViewPr snapToGrid="0" snapToObjects="1">
      <p:cViewPr>
        <p:scale>
          <a:sx n="150" d="100"/>
          <a:sy n="150" d="100"/>
        </p:scale>
        <p:origin x="-88" y="92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notesMaster" Target="notesMasters/notesMaster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handoutMaster" Target="handoutMasters/handoutMaster1.xml"/><Relationship Id="rId74" Type="http://schemas.openxmlformats.org/officeDocument/2006/relationships/printerSettings" Target="printerSettings/printerSettings1.bin"/><Relationship Id="rId75" Type="http://schemas.openxmlformats.org/officeDocument/2006/relationships/presProps" Target="presProps.xml"/><Relationship Id="rId76" Type="http://schemas.openxmlformats.org/officeDocument/2006/relationships/viewProps" Target="viewProps.xml"/><Relationship Id="rId77" Type="http://schemas.openxmlformats.org/officeDocument/2006/relationships/theme" Target="theme/theme1.xml"/><Relationship Id="rId78"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7" tIns="46584" rIns="93167" bIns="46584" rtlCol="0"/>
          <a:lstStyle>
            <a:lvl1pPr algn="l">
              <a:defRPr sz="1200"/>
            </a:lvl1pPr>
          </a:lstStyle>
          <a:p>
            <a:endParaRPr lang="en-US" dirty="0"/>
          </a:p>
        </p:txBody>
      </p:sp>
      <p:sp>
        <p:nvSpPr>
          <p:cNvPr id="3" name="Date Placeholder 2"/>
          <p:cNvSpPr>
            <a:spLocks noGrp="1"/>
          </p:cNvSpPr>
          <p:nvPr>
            <p:ph type="dt" sz="quarter" idx="1"/>
          </p:nvPr>
        </p:nvSpPr>
        <p:spPr>
          <a:xfrm>
            <a:off x="3970939" y="0"/>
            <a:ext cx="3037840" cy="464820"/>
          </a:xfrm>
          <a:prstGeom prst="rect">
            <a:avLst/>
          </a:prstGeom>
        </p:spPr>
        <p:txBody>
          <a:bodyPr vert="horz" lIns="93167" tIns="46584" rIns="93167" bIns="46584" rtlCol="0"/>
          <a:lstStyle>
            <a:lvl1pPr algn="r">
              <a:defRPr sz="1200"/>
            </a:lvl1pPr>
          </a:lstStyle>
          <a:p>
            <a:fld id="{259BB882-7538-DF4B-ADE8-1986BDB6345A}" type="datetimeFigureOut">
              <a:rPr lang="en-US" smtClean="0"/>
              <a:pPr/>
              <a:t>3/7/14</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67" tIns="46584" rIns="93167" bIns="4658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67" tIns="46584" rIns="93167" bIns="46584" rtlCol="0" anchor="b"/>
          <a:lstStyle>
            <a:lvl1pPr algn="r">
              <a:defRPr sz="1200"/>
            </a:lvl1pPr>
          </a:lstStyle>
          <a:p>
            <a:fld id="{0354B224-1970-3E47-AF61-82C16548CE51}" type="slidenum">
              <a:rPr lang="en-US" smtClean="0"/>
              <a:pPr/>
              <a:t>‹#›</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49511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7" tIns="46584" rIns="93167" bIns="46584" rtlCol="0"/>
          <a:lstStyle>
            <a:lvl1pPr algn="l">
              <a:defRPr sz="1200"/>
            </a:lvl1pPr>
          </a:lstStyle>
          <a:p>
            <a:endParaRPr lang="en-US" dirty="0"/>
          </a:p>
        </p:txBody>
      </p:sp>
      <p:sp>
        <p:nvSpPr>
          <p:cNvPr id="3" name="Date Placeholder 2"/>
          <p:cNvSpPr>
            <a:spLocks noGrp="1"/>
          </p:cNvSpPr>
          <p:nvPr>
            <p:ph type="dt" idx="1"/>
          </p:nvPr>
        </p:nvSpPr>
        <p:spPr>
          <a:xfrm>
            <a:off x="3970939" y="0"/>
            <a:ext cx="3037840" cy="464820"/>
          </a:xfrm>
          <a:prstGeom prst="rect">
            <a:avLst/>
          </a:prstGeom>
        </p:spPr>
        <p:txBody>
          <a:bodyPr vert="horz" lIns="93167" tIns="46584" rIns="93167" bIns="46584" rtlCol="0"/>
          <a:lstStyle>
            <a:lvl1pPr algn="r">
              <a:defRPr sz="1200"/>
            </a:lvl1pPr>
          </a:lstStyle>
          <a:p>
            <a:fld id="{8E5E61F9-61D2-014B-9C46-0F112913812D}" type="datetimeFigureOut">
              <a:rPr lang="en-US" smtClean="0"/>
              <a:pPr/>
              <a:t>3/7/14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7" tIns="46584" rIns="93167" bIns="46584"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7" tIns="46584" rIns="93167" bIns="4658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67" tIns="46584" rIns="93167" bIns="4658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67" tIns="46584" rIns="93167" bIns="46584" rtlCol="0" anchor="b"/>
          <a:lstStyle>
            <a:lvl1pPr algn="r">
              <a:defRPr sz="1200"/>
            </a:lvl1pPr>
          </a:lstStyle>
          <a:p>
            <a:fld id="{C05BE49E-27EB-FF4B-A33B-DA0C74047E97}" type="slidenum">
              <a:rPr lang="en-US" smtClean="0"/>
              <a:pPr/>
              <a:t>‹#›</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4005552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5</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28461368"/>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11</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12</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13</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16</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17</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18</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19</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20</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21</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22</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24</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25</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28</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29</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30</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31</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33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34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35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36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37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38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39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40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41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42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43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44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46</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47</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48</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49</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50</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51</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52</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53</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54</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55</a:t>
            </a:fld>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56</a:t>
            </a:fld>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58</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59</a:t>
            </a:fld>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60</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61</a:t>
            </a:fld>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62</a:t>
            </a:fld>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63</a:t>
            </a:fld>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64</a:t>
            </a:fld>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65</a:t>
            </a:fld>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66</a:t>
            </a:fld>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67</a:t>
            </a:fld>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68</a:t>
            </a:fld>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69</a:t>
            </a:fld>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5BE49E-27EB-FF4B-A33B-DA0C74047E97}" type="slidenum">
              <a:rPr lang="en-US" smtClean="0"/>
              <a:pPr/>
              <a:t>70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2FE7D661-1836-44F7-8FAF-35E8F866ECD3}" type="datetime1">
              <a:rPr lang="en-US" smtClean="0"/>
              <a:pPr/>
              <a:t>3/7/14</a:t>
            </a:fld>
            <a:endParaRPr lang="en-US" dirty="0"/>
          </a:p>
        </p:txBody>
      </p:sp>
      <p:sp>
        <p:nvSpPr>
          <p:cNvPr id="8" name="Slide Number Placeholder 7"/>
          <p:cNvSpPr>
            <a:spLocks noGrp="1"/>
          </p:cNvSpPr>
          <p:nvPr>
            <p:ph type="sldNum" sz="quarter" idx="11"/>
          </p:nvPr>
        </p:nvSpPr>
        <p:spPr/>
        <p:txBody>
          <a:bodyPr/>
          <a:lstStyle/>
          <a:p>
            <a:fld id="{CE8079A4-7AA8-4A4F-87E2-7781EC5097DD}"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8907"/>
            <a:ext cx="7315200" cy="1154097"/>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914400" y="1590659"/>
            <a:ext cx="7315200" cy="50049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3/7/14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8CB827-F132-4DF6-9FB9-4035A4C798EF}" type="datetime1">
              <a:rPr lang="en-US" smtClean="0"/>
              <a:pPr/>
              <a:t>3/7/14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A92A601-7D32-4ED7-AD1A-974B6DDBDCDC}" type="datetime1">
              <a:rPr lang="en-US" smtClean="0"/>
              <a:pPr/>
              <a:t>3/7/14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dirty="0"/>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3A17B41-4A0C-4639-A132-E5C8F99A4BE8}" type="datetime1">
              <a:rPr lang="en-US" smtClean="0"/>
              <a:pPr/>
              <a:t>3/7/14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E8079A4-7AA8-4A4F-87E2-7781EC5097DD}" type="slidenum">
              <a:rPr lang="en-US" smtClean="0"/>
              <a:pPr/>
              <a:t>‹#›</a:t>
            </a:fld>
            <a:endParaRPr lang="en-US" dirty="0"/>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9967FD-6084-4075-993E-77EC8038773F}" type="datetime1">
              <a:rPr lang="en-US" smtClean="0"/>
              <a:pPr/>
              <a:t>3/7/14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E8079A4-7AA8-4A4F-87E2-7781EC5097D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88B47-74BA-4873-ADAE-EB0120124E83}" type="datetime1">
              <a:rPr lang="en-US" smtClean="0"/>
              <a:pPr/>
              <a:t>3/7/14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E8079A4-7AA8-4A4F-87E2-7781EC5097D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CF52C1-9A39-494C-9977-BBEFAB872C1F}" type="datetime1">
              <a:rPr lang="en-US" smtClean="0"/>
              <a:pPr/>
              <a:t>3/7/14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1EACE2-EA00-4376-9A66-47ABB8B02CF5}" type="datetime1">
              <a:rPr lang="en-US" smtClean="0"/>
              <a:pPr/>
              <a:t>3/7/14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FF71CE-B899-4B2B-848D-9F12F0C901B6}" type="datetimeFigureOut">
              <a:rPr lang="en-US" smtClean="0"/>
              <a:pPr/>
              <a:t>3/7/14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97606D-E5C4-4C2F-8241-EC2663EF1CD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2CF1CA-F464-4B29-B867-EAF8A9B936E3}" type="datetime1">
              <a:rPr lang="en-US" smtClean="0"/>
              <a:pPr/>
              <a:t>3/7/14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DA47DADC-55EA-4839-91C8-5BCC0EC06F5C}" type="datetime1">
              <a:rPr lang="en-US" smtClean="0"/>
              <a:pPr/>
              <a:t>3/7/14</a:t>
            </a:fld>
            <a:endParaRPr lang="en-US" dirty="0"/>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CE8079A4-7AA8-4A4F-87E2-7781EC5097DD}" type="slidenum">
              <a:rPr lang="en-US" smtClean="0"/>
              <a:pPr/>
              <a:t>‹#›</a:t>
            </a:fld>
            <a:endParaRPr lang="en-US" dirty="0"/>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2" r:id="rId10"/>
    <p:sldLayoutId id="2147483671" r:id="rId11"/>
  </p:sldLayoutIdLst>
  <p:timing>
    <p:tnLst>
      <p:par>
        <p:cTn id="1" dur="indefinite" restart="never" nodeType="tmRoot"/>
      </p:par>
    </p:tnLst>
  </p:timing>
  <p:hf sldNum="0" hdr="0" ftr="0" dt="0"/>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6.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7.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9.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0.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1.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2.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4.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25.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26.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28.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29.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30.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31.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PROTECTING THE NATION’S MARINE WEALTH IN THE WEST PHILIPPINE SEA</a:t>
            </a:r>
            <a:endParaRPr lang="en-US" dirty="0"/>
          </a:p>
        </p:txBody>
      </p:sp>
      <p:sp>
        <p:nvSpPr>
          <p:cNvPr id="3" name="Subtitle 2"/>
          <p:cNvSpPr>
            <a:spLocks noGrp="1"/>
          </p:cNvSpPr>
          <p:nvPr>
            <p:ph type="subTitle" idx="1"/>
          </p:nvPr>
        </p:nvSpPr>
        <p:spPr/>
        <p:txBody>
          <a:bodyPr>
            <a:normAutofit fontScale="77500" lnSpcReduction="20000"/>
          </a:bodyPr>
          <a:lstStyle/>
          <a:p>
            <a:r>
              <a:rPr lang="en-US" dirty="0"/>
              <a:t>Philippine Women’s Judges Association</a:t>
            </a:r>
          </a:p>
          <a:p>
            <a:r>
              <a:rPr lang="en-US" dirty="0"/>
              <a:t>6</a:t>
            </a:r>
            <a:r>
              <a:rPr lang="en-US" dirty="0" smtClean="0"/>
              <a:t> </a:t>
            </a:r>
            <a:r>
              <a:rPr lang="en-US" dirty="0"/>
              <a:t>March 2014</a:t>
            </a:r>
          </a:p>
          <a:p>
            <a:endParaRPr lang="en-US" dirty="0" smtClean="0"/>
          </a:p>
          <a:p>
            <a:r>
              <a:rPr lang="en-US" i="1" dirty="0" smtClean="0"/>
              <a:t>Justice Antonio T. Carpio</a:t>
            </a:r>
            <a:endParaRPr lang="en-US" i="1"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624359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Protecting the nation’s maritime wealth in the West Philippine Sea</a:t>
            </a:r>
            <a:endParaRPr lang="en-US" dirty="0"/>
          </a:p>
        </p:txBody>
      </p:sp>
      <p:sp>
        <p:nvSpPr>
          <p:cNvPr id="3" name="Content Placeholder 2"/>
          <p:cNvSpPr>
            <a:spLocks noGrp="1"/>
          </p:cNvSpPr>
          <p:nvPr>
            <p:ph idx="1"/>
          </p:nvPr>
        </p:nvSpPr>
        <p:spPr/>
        <p:txBody>
          <a:bodyPr>
            <a:normAutofit/>
          </a:bodyPr>
          <a:lstStyle/>
          <a:p>
            <a:pPr marL="502920" lvl="0" indent="-457200" algn="just">
              <a:buFont typeface="+mj-lt"/>
              <a:buAutoNum type="arabicPeriod"/>
            </a:pPr>
            <a:r>
              <a:rPr lang="en-US" dirty="0"/>
              <a:t>Our 1987 Constitution mandates: </a:t>
            </a:r>
            <a:endParaRPr lang="en-US" dirty="0" smtClean="0"/>
          </a:p>
          <a:p>
            <a:pPr lvl="0" algn="just"/>
            <a:endParaRPr lang="en-US" b="1" i="1" dirty="0" smtClean="0"/>
          </a:p>
          <a:p>
            <a:pPr marL="936000" lvl="2" indent="0" algn="just">
              <a:spcBef>
                <a:spcPts val="1032"/>
              </a:spcBef>
              <a:buNone/>
            </a:pPr>
            <a:r>
              <a:rPr lang="en-US" b="1" i="1" dirty="0" smtClean="0"/>
              <a:t>The </a:t>
            </a:r>
            <a:r>
              <a:rPr lang="en-US" b="1" i="1" dirty="0"/>
              <a:t>State shall protect the nation’s marine wealth in its xxx exclusive economic zone, and reserve its use and enjoyment exclusively to Filipino citizens</a:t>
            </a:r>
            <a:r>
              <a:rPr lang="en-US" dirty="0" smtClean="0"/>
              <a:t>.</a:t>
            </a:r>
          </a:p>
          <a:p>
            <a:pPr marL="514800" indent="0" algn="just">
              <a:buNone/>
            </a:pPr>
            <a:endParaRPr lang="en-US" dirty="0"/>
          </a:p>
          <a:p>
            <a:pPr marL="514800" indent="0" algn="just">
              <a:buNone/>
            </a:pPr>
            <a:r>
              <a:rPr lang="en-US" dirty="0" smtClean="0"/>
              <a:t>This </a:t>
            </a:r>
            <a:r>
              <a:rPr lang="en-US" dirty="0"/>
              <a:t>is the mandate of the Constitution that we have all </a:t>
            </a:r>
            <a:r>
              <a:rPr lang="en-US" dirty="0" smtClean="0"/>
              <a:t>    solemnly </a:t>
            </a:r>
            <a:r>
              <a:rPr lang="en-US" dirty="0"/>
              <a:t>sworn to uphold. </a:t>
            </a:r>
            <a:endParaRPr lang="en-US" dirty="0" smtClean="0"/>
          </a:p>
          <a:p>
            <a:pPr marL="45720" indent="0" algn="just">
              <a:buNone/>
            </a:pPr>
            <a:endParaRPr lang="en-US" dirty="0"/>
          </a:p>
          <a:p>
            <a:pPr marL="502920" lvl="0" indent="-457200" algn="just">
              <a:buFont typeface="+mj-lt"/>
              <a:buAutoNum type="arabicPeriod" startAt="2"/>
            </a:pPr>
            <a:r>
              <a:rPr lang="en-US" dirty="0"/>
              <a:t>To fulfill the State’s obligation to protect its marine wealth in its </a:t>
            </a:r>
            <a:r>
              <a:rPr lang="en-US" dirty="0" smtClean="0"/>
              <a:t>exclusive economic zone </a:t>
            </a:r>
            <a:r>
              <a:rPr lang="en-US" dirty="0"/>
              <a:t>in the West Philippine Sea (WPS), the Philippine Government filed an arbitration case against China under the United Nations Convention on the Law of the Sea (UNCLOS)</a:t>
            </a:r>
            <a:r>
              <a:rPr lang="en-US" dirty="0" smtClean="0"/>
              <a:t>.</a:t>
            </a:r>
          </a:p>
          <a:p>
            <a:pPr marL="45720" indent="0" algn="just">
              <a:buNone/>
            </a:pPr>
            <a:endParaRPr lang="en-US" dirty="0"/>
          </a:p>
          <a:p>
            <a:pPr marL="45720" indent="0" algn="just">
              <a:buNone/>
            </a:pP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45977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anim calcmode="lin" valueType="num">
                                      <p:cBhvr>
                                        <p:cTn id="1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anim calcmode="lin" valueType="num">
                                      <p:cBhvr>
                                        <p:cTn id="2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anim calcmode="lin" valueType="num">
                                      <p:cBhvr>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8" dur="5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lnSpcReduction="10000"/>
          </a:bodyPr>
          <a:lstStyle/>
          <a:p>
            <a:pPr marL="502920" indent="-457200" algn="just">
              <a:buFont typeface="+mj-lt"/>
              <a:buAutoNum type="arabicPeriod" startAt="3"/>
            </a:pPr>
            <a:r>
              <a:rPr lang="en-US" dirty="0"/>
              <a:t>UNCLOS is the primary international law on the use of oceans and seas of our planet.   UNCLOS, which took effect in 1994, has 165 member states, </a:t>
            </a:r>
            <a:r>
              <a:rPr lang="en-US" dirty="0" smtClean="0"/>
              <a:t>comprising 85% of the </a:t>
            </a:r>
            <a:r>
              <a:rPr lang="en-US" dirty="0"/>
              <a:t>membership of the United Nations.  </a:t>
            </a:r>
          </a:p>
          <a:p>
            <a:pPr marL="45720" lvl="0" indent="0" algn="just">
              <a:buNone/>
            </a:pPr>
            <a:endParaRPr lang="en-US" dirty="0" smtClean="0"/>
          </a:p>
          <a:p>
            <a:pPr marL="502920" lvl="0" indent="-457200" algn="just">
              <a:buFont typeface="+mj-lt"/>
              <a:buAutoNum type="arabicPeriod" startAt="4"/>
            </a:pPr>
            <a:r>
              <a:rPr lang="en-US" dirty="0" smtClean="0"/>
              <a:t>UNLCOS </a:t>
            </a:r>
            <a:r>
              <a:rPr lang="en-US" dirty="0"/>
              <a:t>governs the use of maritime zones, namely: </a:t>
            </a:r>
          </a:p>
          <a:p>
            <a:pPr marL="662940" lvl="1" indent="-342900" algn="just">
              <a:buFont typeface="+mj-lt"/>
              <a:buAutoNum type="alphaLcPeriod"/>
            </a:pPr>
            <a:r>
              <a:rPr lang="en-US" dirty="0"/>
              <a:t>Internal </a:t>
            </a:r>
            <a:r>
              <a:rPr lang="en-US" dirty="0" smtClean="0"/>
              <a:t>waters or archipelagic waters, the landward waters adjacent to the territorial sea;</a:t>
            </a:r>
            <a:endParaRPr lang="en-US" dirty="0"/>
          </a:p>
          <a:p>
            <a:pPr marL="662940" lvl="1" indent="-342900" algn="just">
              <a:buFont typeface="+mj-lt"/>
              <a:buAutoNum type="alphaLcPeriod"/>
            </a:pPr>
            <a:r>
              <a:rPr lang="en-US" dirty="0"/>
              <a:t>Territorial Sea, </a:t>
            </a:r>
            <a:r>
              <a:rPr lang="en-US" dirty="0" smtClean="0"/>
              <a:t>an area of </a:t>
            </a:r>
            <a:r>
              <a:rPr lang="en-US" dirty="0"/>
              <a:t>12 NM from baselines along the coast;</a:t>
            </a:r>
          </a:p>
          <a:p>
            <a:pPr marL="662940" lvl="1" indent="-342900" algn="just">
              <a:buFont typeface="+mj-lt"/>
              <a:buAutoNum type="alphaLcPeriod"/>
            </a:pPr>
            <a:r>
              <a:rPr lang="en-US" dirty="0"/>
              <a:t>Exclusive Economic Zone (EEZ), </a:t>
            </a:r>
            <a:r>
              <a:rPr lang="en-US" dirty="0" smtClean="0"/>
              <a:t>an area of </a:t>
            </a:r>
            <a:r>
              <a:rPr lang="en-US" dirty="0"/>
              <a:t>200 NM from the baselines;</a:t>
            </a:r>
          </a:p>
          <a:p>
            <a:pPr marL="662940" lvl="1" indent="-342900" algn="just">
              <a:buFont typeface="+mj-lt"/>
              <a:buAutoNum type="alphaLcPeriod"/>
            </a:pPr>
            <a:r>
              <a:rPr lang="en-US" dirty="0"/>
              <a:t>Extended Continental Shelf (ECS), </a:t>
            </a:r>
            <a:r>
              <a:rPr lang="en-US" dirty="0" smtClean="0"/>
              <a:t>an additional area of 150 </a:t>
            </a:r>
            <a:r>
              <a:rPr lang="en-US" dirty="0"/>
              <a:t>NM from the outer limits of the EEZ; and</a:t>
            </a:r>
          </a:p>
          <a:p>
            <a:pPr marL="662940" lvl="1" indent="-342900" algn="just">
              <a:buFont typeface="+mj-lt"/>
              <a:buAutoNum type="alphaLcPeriod"/>
            </a:pPr>
            <a:r>
              <a:rPr lang="en-US" dirty="0"/>
              <a:t>The AREA, called the common heritage of mankind, beyond the ECS.  </a:t>
            </a:r>
          </a:p>
          <a:p>
            <a:pPr marL="320040" lvl="1" indent="0" algn="just">
              <a:buNone/>
            </a:pP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92978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anim calcmode="lin" valueType="num">
                                      <p:cBhvr>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anim calcmode="lin" valueType="num">
                                      <p:cBhvr>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anim calcmode="lin" valueType="num">
                                      <p:cBhvr>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5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500"/>
                                        <p:tgtEl>
                                          <p:spTgt spid="3">
                                            <p:txEl>
                                              <p:pRg st="6" end="6"/>
                                            </p:txEl>
                                          </p:spTgt>
                                        </p:tgtEl>
                                      </p:cBhvr>
                                    </p:animEffect>
                                    <p:anim calcmode="lin" valueType="num">
                                      <p:cBhvr>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5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500"/>
                                        <p:tgtEl>
                                          <p:spTgt spid="3">
                                            <p:txEl>
                                              <p:pRg st="7" end="7"/>
                                            </p:txEl>
                                          </p:spTgt>
                                        </p:tgtEl>
                                      </p:cBhvr>
                                    </p:animEffect>
                                    <p:anim calcmode="lin" valueType="num">
                                      <p:cBhvr>
                                        <p:cTn id="50"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5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Maritime </a:t>
            </a:r>
            <a:r>
              <a:rPr lang="en-US" dirty="0" smtClean="0"/>
              <a:t>Zones</a:t>
            </a:r>
            <a:endParaRPr lang="en-US" dirty="0"/>
          </a:p>
        </p:txBody>
      </p:sp>
      <p:pic>
        <p:nvPicPr>
          <p:cNvPr id="7" name="Content Placeholder 6" descr="MARITIME ZONE.pdf"/>
          <p:cNvPicPr>
            <a:picLocks noGrp="1" noChangeAspect="1"/>
          </p:cNvPicPr>
          <p:nvPr>
            <p:ph idx="1"/>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1200" r="1200"/>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70269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a:bodyPr>
          <a:lstStyle/>
          <a:p>
            <a:pPr marL="502920" indent="-457200" algn="just">
              <a:buFont typeface="+mj-lt"/>
              <a:buAutoNum type="arabicPeriod" startAt="5"/>
            </a:pPr>
            <a:r>
              <a:rPr lang="en-US" dirty="0"/>
              <a:t>UNCLOS governs only </a:t>
            </a:r>
            <a:r>
              <a:rPr lang="en-US" b="1" dirty="0"/>
              <a:t>MARITIME</a:t>
            </a:r>
            <a:r>
              <a:rPr lang="en-US" dirty="0"/>
              <a:t> disputes, not </a:t>
            </a:r>
            <a:r>
              <a:rPr lang="en-US" b="1" dirty="0"/>
              <a:t>TERRITORIAL</a:t>
            </a:r>
            <a:r>
              <a:rPr lang="en-US" dirty="0"/>
              <a:t> disputes between or among states.   Territorial disputes are sovereignty or ownership issues over land territory, like islands or rocks above water at high tide.  Rocks below water at high tide are not land, and disputes over such rocks are maritime disputes, not territorial disputes.  </a:t>
            </a:r>
          </a:p>
          <a:p>
            <a:pPr lvl="0" algn="just"/>
            <a:endParaRPr lang="en-US" dirty="0" smtClean="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82217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Mischief </a:t>
            </a:r>
            <a:r>
              <a:rPr lang="en-US" dirty="0" smtClean="0"/>
              <a:t>Reef (Panganiban)</a:t>
            </a:r>
            <a:endParaRPr lang="en-US" dirty="0"/>
          </a:p>
        </p:txBody>
      </p:sp>
      <p:pic>
        <p:nvPicPr>
          <p:cNvPr id="4" name="Content Placeholder 3" descr="Mischief Reef.jpg"/>
          <p:cNvPicPr>
            <a:picLocks noGrp="1" noChangeAspect="1"/>
          </p:cNvPicPr>
          <p:nvPr>
            <p:ph idx="1"/>
          </p:nvPr>
        </p:nvPicPr>
        <p:blipFill rotWithShape="1">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475" r="165"/>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51338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Subi Reef</a:t>
            </a:r>
            <a:endParaRPr lang="en-US" dirty="0"/>
          </a:p>
        </p:txBody>
      </p:sp>
      <p:pic>
        <p:nvPicPr>
          <p:cNvPr id="4" name="Content Placeholder 3" descr="subiimages.jpg"/>
          <p:cNvPicPr>
            <a:picLocks noGrp="1" noChangeAspect="1"/>
          </p:cNvPicPr>
          <p:nvPr>
            <p:ph idx="1"/>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16545" r="16545"/>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72693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Scarborough Shoal (Panatag)</a:t>
            </a:r>
            <a:endParaRPr lang="en-US" dirty="0"/>
          </a:p>
        </p:txBody>
      </p:sp>
      <p:pic>
        <p:nvPicPr>
          <p:cNvPr id="4" name="Content Placeholder 3" descr="scarboroughrocks1.jpg"/>
          <p:cNvPicPr>
            <a:picLocks noGrp="1" noChangeAspect="1"/>
          </p:cNvPicPr>
          <p:nvPr>
            <p:ph idx="1"/>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8942" r="8942"/>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87677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92289" y="472657"/>
            <a:ext cx="7315200" cy="1616448"/>
          </a:xfrm>
        </p:spPr>
        <p:txBody>
          <a:bodyPr>
            <a:normAutofit fontScale="90000"/>
          </a:bodyPr>
          <a:lstStyle/>
          <a:p>
            <a:r>
              <a:rPr lang="en-US" dirty="0" smtClean="0"/>
              <a:t>Scarborough</a:t>
            </a:r>
            <a:br>
              <a:rPr lang="en-US" dirty="0" smtClean="0"/>
            </a:br>
            <a:r>
              <a:rPr lang="en-US" dirty="0" smtClean="0"/>
              <a:t>Shoal</a:t>
            </a:r>
            <a:br>
              <a:rPr lang="en-US" dirty="0" smtClean="0"/>
            </a:br>
            <a:r>
              <a:rPr lang="en-US" dirty="0" smtClean="0"/>
              <a:t>(</a:t>
            </a:r>
            <a:r>
              <a:rPr lang="en-US" dirty="0"/>
              <a:t>Panatag)</a:t>
            </a:r>
          </a:p>
        </p:txBody>
      </p:sp>
      <p:pic>
        <p:nvPicPr>
          <p:cNvPr id="4" name="Content Placeholder 3" descr="Roque Alban and Jose Yap planting the Philippine flag.png"/>
          <p:cNvPicPr>
            <a:picLocks noGrp="1" noChangeAspect="1"/>
          </p:cNvPicPr>
          <p:nvPr>
            <p:ph idx="1"/>
          </p:nvPr>
        </p:nvPicPr>
        <p:blipFill rotWithShape="1">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2" r="-94770"/>
          <a:stretch/>
        </p:blipFill>
        <p:spPr>
          <a:xfrm>
            <a:off x="3609621" y="472657"/>
            <a:ext cx="8949267" cy="6122944"/>
          </a:xfr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6959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Scarborough </a:t>
            </a:r>
            <a:r>
              <a:rPr lang="en-US" dirty="0"/>
              <a:t>Shoal (Panatag)</a:t>
            </a:r>
          </a:p>
        </p:txBody>
      </p:sp>
      <p:pic>
        <p:nvPicPr>
          <p:cNvPr id="8" name="Content Placeholder 7" descr="Scarborough-shoal-by-Adel-Rosario.jpg"/>
          <p:cNvPicPr>
            <a:picLocks noGrp="1" noChangeAspect="1"/>
          </p:cNvPicPr>
          <p:nvPr>
            <p:ph idx="1"/>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7872" r="7872"/>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84205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fontScale="92500" lnSpcReduction="20000"/>
          </a:bodyPr>
          <a:lstStyle/>
          <a:p>
            <a:pPr marL="502920" lvl="0" indent="-457200" algn="just">
              <a:buFont typeface="+mj-lt"/>
              <a:buAutoNum type="arabicPeriod" startAt="6"/>
            </a:pPr>
            <a:r>
              <a:rPr lang="en-US" dirty="0"/>
              <a:t>UNCLOS provides for a </a:t>
            </a:r>
            <a:r>
              <a:rPr lang="en-US" b="1" dirty="0"/>
              <a:t>compulsory dispute settlement</a:t>
            </a:r>
            <a:r>
              <a:rPr lang="en-US" dirty="0"/>
              <a:t> over maritime disputes among its members, </a:t>
            </a:r>
            <a:r>
              <a:rPr lang="en-US" b="1" dirty="0"/>
              <a:t>including any dispute involving the interpretation or application of the provisions of UNCLOS</a:t>
            </a:r>
            <a:r>
              <a:rPr lang="en-US" dirty="0"/>
              <a:t>.  A state may opt out of certain specified disputes like sea boundary delimitation disputes involving </a:t>
            </a:r>
            <a:r>
              <a:rPr lang="en-US" b="1" dirty="0"/>
              <a:t>OVERLAPPING</a:t>
            </a:r>
            <a:r>
              <a:rPr lang="en-US" dirty="0"/>
              <a:t> territorial </a:t>
            </a:r>
            <a:r>
              <a:rPr lang="en-US" dirty="0" smtClean="0"/>
              <a:t>seas, EEZs </a:t>
            </a:r>
            <a:r>
              <a:rPr lang="en-US" dirty="0"/>
              <a:t>or </a:t>
            </a:r>
            <a:r>
              <a:rPr lang="en-US" dirty="0" smtClean="0"/>
              <a:t>ECSs.  </a:t>
            </a:r>
            <a:r>
              <a:rPr lang="en-US" dirty="0"/>
              <a:t>The Philippines, China and all the other disputant states in the South China Sea are parties to UNCLOS, and are therefore bound by the UNCLOS compulsory dispute settlement mechanism</a:t>
            </a:r>
            <a:r>
              <a:rPr lang="en-US" dirty="0" smtClean="0"/>
              <a:t>.</a:t>
            </a:r>
          </a:p>
          <a:p>
            <a:pPr lvl="0" algn="just"/>
            <a:endParaRPr lang="en-US" dirty="0"/>
          </a:p>
          <a:p>
            <a:pPr marL="502920" lvl="0" indent="-457200" algn="just">
              <a:buFont typeface="+mj-lt"/>
              <a:buAutoNum type="arabicPeriod" startAt="7"/>
            </a:pPr>
            <a:r>
              <a:rPr lang="en-US" b="1" dirty="0" smtClean="0"/>
              <a:t>Maritime disputes</a:t>
            </a:r>
            <a:r>
              <a:rPr lang="en-US" dirty="0" smtClean="0"/>
              <a:t> are governed primarily by UNCLOS, while </a:t>
            </a:r>
            <a:r>
              <a:rPr lang="en-US" b="1" dirty="0" smtClean="0"/>
              <a:t>territorial disputes </a:t>
            </a:r>
            <a:r>
              <a:rPr lang="en-US" dirty="0" smtClean="0"/>
              <a:t>are governed by the general rules and principles of international law.  Under UNCLOS, member states gave their </a:t>
            </a:r>
            <a:r>
              <a:rPr lang="en-US" b="1" dirty="0" smtClean="0"/>
              <a:t>consent in advance </a:t>
            </a:r>
            <a:r>
              <a:rPr lang="en-US" dirty="0" smtClean="0"/>
              <a:t>to compulsory arbitration of maritime disputes.  In territorial disputes, the disputant states must give their consent to each arbitration, unless they have given in advance their consent in a treaty.  There is no such treaty between the Philippines and China involving compulsory arbitration of territorial disputes.</a:t>
            </a:r>
          </a:p>
          <a:p>
            <a:pPr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94112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a:xfrm>
            <a:off x="914400" y="1590659"/>
            <a:ext cx="7315200" cy="5004942"/>
          </a:xfrm>
        </p:spPr>
        <p:txBody>
          <a:bodyPr>
            <a:normAutofit fontScale="92500" lnSpcReduction="20000"/>
          </a:bodyPr>
          <a:lstStyle/>
          <a:p>
            <a:pPr marL="502920" lvl="0" indent="-457200" algn="just">
              <a:buFont typeface="+mj-lt"/>
              <a:buAutoNum type="arabicPeriod" startAt="8"/>
            </a:pPr>
            <a:r>
              <a:rPr lang="en-US" dirty="0"/>
              <a:t>The Philippines’ arbitration case against China is </a:t>
            </a:r>
            <a:r>
              <a:rPr lang="en-US" b="1" dirty="0"/>
              <a:t>solely a</a:t>
            </a:r>
            <a:r>
              <a:rPr lang="en-US" dirty="0"/>
              <a:t> </a:t>
            </a:r>
            <a:r>
              <a:rPr lang="en-US" b="1" dirty="0" smtClean="0"/>
              <a:t>maritime dispute</a:t>
            </a:r>
            <a:r>
              <a:rPr lang="en-US" dirty="0" smtClean="0"/>
              <a:t>.   </a:t>
            </a:r>
            <a:r>
              <a:rPr lang="en-US" dirty="0"/>
              <a:t>The Philippines is asking the tribunal – </a:t>
            </a:r>
            <a:endParaRPr lang="en-US" dirty="0" smtClean="0"/>
          </a:p>
          <a:p>
            <a:pPr lvl="0" algn="just"/>
            <a:endParaRPr lang="en-US" dirty="0"/>
          </a:p>
          <a:p>
            <a:pPr marL="662940" lvl="1" indent="-342900" algn="just">
              <a:buFont typeface="+mj-lt"/>
              <a:buAutoNum type="alphaLcPeriod"/>
            </a:pPr>
            <a:r>
              <a:rPr lang="en-US" b="1" dirty="0"/>
              <a:t>Whether China’s 9-dashed line claim can negate the Philippines’ EEZ as guaranteed under </a:t>
            </a:r>
            <a:r>
              <a:rPr lang="en-US" b="1" dirty="0" smtClean="0"/>
              <a:t>UNCLOS</a:t>
            </a:r>
            <a:r>
              <a:rPr lang="en-US" dirty="0"/>
              <a:t>; </a:t>
            </a:r>
            <a:r>
              <a:rPr lang="en-US" dirty="0" smtClean="0"/>
              <a:t> </a:t>
            </a:r>
          </a:p>
          <a:p>
            <a:pPr marL="45720" lvl="0" indent="0" algn="just">
              <a:buNone/>
            </a:pPr>
            <a:endParaRPr lang="en-US" dirty="0"/>
          </a:p>
          <a:p>
            <a:pPr marL="662940" lvl="1" indent="-342900" algn="just">
              <a:buFont typeface="+mj-lt"/>
              <a:buAutoNum type="alphaLcPeriod"/>
            </a:pPr>
            <a:r>
              <a:rPr lang="en-US" b="1" dirty="0"/>
              <a:t>Whether certain rocks above water at high tide, like Scarborough Shoal, generate a 200 NM EEZ or only a 12 NM territorial sea</a:t>
            </a:r>
            <a:r>
              <a:rPr lang="en-US" dirty="0"/>
              <a:t>;</a:t>
            </a:r>
          </a:p>
          <a:p>
            <a:pPr marL="502920" indent="-457200" algn="just">
              <a:buFont typeface="+mj-lt"/>
              <a:buAutoNum type="alphaLcPeriod"/>
            </a:pPr>
            <a:endParaRPr lang="en-US" dirty="0"/>
          </a:p>
          <a:p>
            <a:pPr marL="662940" lvl="1" indent="-342900" algn="just">
              <a:buFont typeface="+mj-lt"/>
              <a:buAutoNum type="alphaLcPeriod"/>
            </a:pPr>
            <a:r>
              <a:rPr lang="en-US" b="1" dirty="0"/>
              <a:t>Whether China can appropriate Low-Tide-Elevations (LTEs) within the Philippines’ EEZ</a:t>
            </a:r>
            <a:r>
              <a:rPr lang="en-US" dirty="0" smtClean="0"/>
              <a:t>.</a:t>
            </a:r>
          </a:p>
          <a:p>
            <a:pPr marL="662940" lvl="1" indent="-342900" algn="just">
              <a:buFont typeface="+mj-lt"/>
              <a:buAutoNum type="alphaLcPeriod"/>
            </a:pPr>
            <a:endParaRPr lang="en-US" dirty="0" smtClean="0"/>
          </a:p>
          <a:p>
            <a:pPr marL="502920" indent="-457200" algn="just">
              <a:buFont typeface="+mj-lt"/>
              <a:buAutoNum type="arabicPeriod" startAt="9"/>
            </a:pPr>
            <a:r>
              <a:rPr lang="en-US" dirty="0"/>
              <a:t>These issues involve the interpretation or application of the provisions of UNCLOS. </a:t>
            </a:r>
            <a:r>
              <a:rPr lang="en-US" dirty="0" smtClean="0"/>
              <a:t>The Philippines is not asking the tribunal to delimit by nautical measurements overlapping EEZs between China and the Philippines.  </a:t>
            </a:r>
            <a:r>
              <a:rPr lang="en-US" dirty="0"/>
              <a:t>The Philippines is not asking the tribunal what country has sovereignty or ownership over an island, or rock above water at high tide, in the West Philippine Sea.</a:t>
            </a:r>
          </a:p>
          <a:p>
            <a:pPr marL="45720" indent="0" algn="just">
              <a:buNone/>
            </a:pPr>
            <a:endParaRPr lang="en-US" dirty="0"/>
          </a:p>
          <a:p>
            <a:pPr lvl="1"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84905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anim calcmode="lin" valueType="num">
                                      <p:cBhvr>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anim calcmode="lin" valueType="num">
                                      <p:cBhvr>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5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anim calcmode="lin" valueType="num">
                                      <p:cBhvr>
                                        <p:cTn id="36"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5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lstStyle/>
          <a:p>
            <a:pPr marL="502920" lvl="0" indent="-457200" algn="just">
              <a:buFont typeface="+mj-lt"/>
              <a:buAutoNum type="arabicPeriod" startAt="10"/>
            </a:pPr>
            <a:r>
              <a:rPr lang="en-US" dirty="0" smtClean="0"/>
              <a:t>Under UNCLOS, every coastal state is entitled to a 200 NM EEZ, subject to boundary delimitation in case of overlapping EEZs with other coastal states. The </a:t>
            </a:r>
            <a:r>
              <a:rPr lang="en-US" dirty="0"/>
              <a:t>EEZ extends to 200 NM from the </a:t>
            </a:r>
            <a:r>
              <a:rPr lang="en-US" b="1" dirty="0"/>
              <a:t>BASELINES</a:t>
            </a:r>
            <a:r>
              <a:rPr lang="en-US" dirty="0"/>
              <a:t> of continental land or habitable island of a </a:t>
            </a:r>
            <a:r>
              <a:rPr lang="en-US" dirty="0" smtClean="0"/>
              <a:t>coastal </a:t>
            </a:r>
            <a:r>
              <a:rPr lang="en-US" dirty="0"/>
              <a:t>state.  The coastal state has exclusive “sovereign rights” to exploit all the living and non-living resources within its EEZ.   Under UNCLOS, the </a:t>
            </a:r>
            <a:r>
              <a:rPr lang="en-US" b="1" dirty="0"/>
              <a:t>EEZ must be drawn from baselines along the coast</a:t>
            </a:r>
            <a:r>
              <a:rPr lang="en-US" dirty="0"/>
              <a:t> of </a:t>
            </a:r>
            <a:r>
              <a:rPr lang="en-US" dirty="0" smtClean="0"/>
              <a:t>continental </a:t>
            </a:r>
            <a:r>
              <a:rPr lang="en-US" dirty="0"/>
              <a:t>land or </a:t>
            </a:r>
            <a:r>
              <a:rPr lang="en-US" dirty="0" smtClean="0"/>
              <a:t>an island </a:t>
            </a:r>
            <a:r>
              <a:rPr lang="en-US" dirty="0"/>
              <a:t>capable of human habitation of its own. </a:t>
            </a:r>
          </a:p>
          <a:p>
            <a:pPr marL="45720" indent="0" algn="just">
              <a:buNone/>
            </a:pP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8547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Median Line of Overlapping EEZs</a:t>
            </a:r>
            <a:endParaRPr lang="en-US" dirty="0"/>
          </a:p>
        </p:txBody>
      </p:sp>
      <p:pic>
        <p:nvPicPr>
          <p:cNvPr id="4" name="Content Placeholder 3" descr="medianline.pdf"/>
          <p:cNvPicPr>
            <a:picLocks noGrp="1" noChangeAspect="1"/>
          </p:cNvPicPr>
          <p:nvPr>
            <p:ph idx="1"/>
          </p:nvPr>
        </p:nvPicPr>
        <p:blipFill rotWithShape="1">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5659" t="753" r="-6306" b="103"/>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10831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EEZ, Territorial Sea and Archipelagic Waters of Philippines</a:t>
            </a:r>
            <a:endParaRPr lang="en-US" sz="3200" dirty="0"/>
          </a:p>
        </p:txBody>
      </p:sp>
      <p:pic>
        <p:nvPicPr>
          <p:cNvPr id="4" name="Content Placeholder 3" descr="PHIL BASELINE.pdf"/>
          <p:cNvPicPr>
            <a:picLocks noGrp="1" noChangeAspect="1"/>
          </p:cNvPicPr>
          <p:nvPr>
            <p:ph idx="1"/>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1200" r="1200"/>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0346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lstStyle/>
          <a:p>
            <a:pPr marL="502920" lvl="0" indent="-457200" algn="just">
              <a:buFont typeface="+mj-lt"/>
              <a:buAutoNum type="arabicPeriod" startAt="11"/>
            </a:pPr>
            <a:r>
              <a:rPr lang="en-US" dirty="0"/>
              <a:t>China claims almost 90% of the South China Sea under its 9-dashed line map, which overlaps 80% of the Philippines’ EEZ in the WPS.   If China’s claim is upheld, the Philippines will lose 80% of its EEZ in the WPS, including the Reed Bank and the Malampaya gas fields. </a:t>
            </a:r>
          </a:p>
          <a:p>
            <a:pPr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46170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9-</a:t>
            </a:r>
            <a:r>
              <a:rPr lang="en-US" dirty="0"/>
              <a:t>D</a:t>
            </a:r>
            <a:r>
              <a:rPr lang="en-US" dirty="0" smtClean="0"/>
              <a:t>ashed Lines Overlap Phil EEZ</a:t>
            </a:r>
            <a:endParaRPr lang="en-US" dirty="0"/>
          </a:p>
        </p:txBody>
      </p:sp>
      <p:pic>
        <p:nvPicPr>
          <p:cNvPr id="5" name="Content Placeholder 4" descr="map.pdf"/>
          <p:cNvPicPr>
            <a:picLocks noGrp="1" noChangeAspect="1"/>
          </p:cNvPicPr>
          <p:nvPr>
            <p:ph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1200" r="1200"/>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30997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fontScale="92500" lnSpcReduction="10000"/>
          </a:bodyPr>
          <a:lstStyle/>
          <a:p>
            <a:pPr marL="502920" lvl="0" indent="-457200" algn="just">
              <a:buFont typeface="+mj-lt"/>
              <a:buAutoNum type="arabicPeriod" startAt="12"/>
            </a:pPr>
            <a:r>
              <a:rPr lang="en-US" dirty="0"/>
              <a:t>The maritime dispute between the Philippines and China boils down to whether there are </a:t>
            </a:r>
            <a:r>
              <a:rPr lang="en-US" b="1" dirty="0"/>
              <a:t>overlapping EEZs between the Philippines and China in the WPS</a:t>
            </a:r>
            <a:r>
              <a:rPr lang="en-US" dirty="0"/>
              <a:t>.  Are the waters enclosed by China’s 9-dashed lines part of China’s EEZ such that China’s EEZ overlaps with the Philippines’ EEZ in the WPS?   China also claims that the islands in the Spratlys like Itu Aba generate their own EEZs which overlap with the Philippines’ EEZ </a:t>
            </a:r>
            <a:r>
              <a:rPr lang="en-US" dirty="0" smtClean="0"/>
              <a:t>in Palawan</a:t>
            </a:r>
            <a:r>
              <a:rPr lang="en-US" dirty="0"/>
              <a:t>. </a:t>
            </a:r>
            <a:endParaRPr lang="en-US" dirty="0" smtClean="0"/>
          </a:p>
          <a:p>
            <a:pPr lvl="0" algn="just"/>
            <a:endParaRPr lang="en-US" dirty="0"/>
          </a:p>
          <a:p>
            <a:pPr marL="502920" lvl="0" indent="-457200" algn="just">
              <a:buFont typeface="+mj-lt"/>
              <a:buAutoNum type="arabicPeriod" startAt="13"/>
            </a:pPr>
            <a:r>
              <a:rPr lang="en-US" dirty="0"/>
              <a:t>China claims that the arbitral tribunal has no jurisdiction over the Philippines’ claim for two reasons:  </a:t>
            </a:r>
            <a:endParaRPr lang="en-US" dirty="0" smtClean="0"/>
          </a:p>
          <a:p>
            <a:pPr lvl="0" algn="just"/>
            <a:endParaRPr lang="en-US" dirty="0"/>
          </a:p>
          <a:p>
            <a:pPr marL="968400" lvl="1" indent="-457200" algn="just">
              <a:buNone/>
            </a:pPr>
            <a:r>
              <a:rPr lang="en-US" dirty="0" smtClean="0"/>
              <a:t>a.   The </a:t>
            </a:r>
            <a:r>
              <a:rPr lang="en-US" dirty="0"/>
              <a:t>dispute involves overlapping </a:t>
            </a:r>
            <a:r>
              <a:rPr lang="en-US" dirty="0" smtClean="0"/>
              <a:t>EEZs </a:t>
            </a:r>
            <a:r>
              <a:rPr lang="en-US" dirty="0"/>
              <a:t>between the Philippines </a:t>
            </a:r>
            <a:r>
              <a:rPr lang="en-US" dirty="0" smtClean="0"/>
              <a:t>  and </a:t>
            </a:r>
            <a:r>
              <a:rPr lang="en-US" dirty="0"/>
              <a:t>China, a dispute that China has opted out of compulsory arbitration; </a:t>
            </a:r>
            <a:endParaRPr lang="en-US" dirty="0" smtClean="0"/>
          </a:p>
          <a:p>
            <a:pPr marL="662940" lvl="1" indent="-342900" algn="just">
              <a:buFont typeface="+mj-lt"/>
              <a:buAutoNum type="arabicPeriod"/>
            </a:pPr>
            <a:endParaRPr lang="en-US" dirty="0"/>
          </a:p>
          <a:p>
            <a:pPr marL="968400" lvl="1" indent="-421200" algn="just">
              <a:buNone/>
            </a:pPr>
            <a:r>
              <a:rPr lang="en-US" dirty="0" smtClean="0"/>
              <a:t>b.  China’s </a:t>
            </a:r>
            <a:r>
              <a:rPr lang="en-US" dirty="0"/>
              <a:t>9-dashed line claim is a historical right that predates UNCLOS and cannot be negated by UNCLOS.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15034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anim calcmode="lin" valueType="num">
                                      <p:cBhvr>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anim calcmode="lin" valueType="num">
                                      <p:cBhvr>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5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lnSpcReduction="10000"/>
          </a:bodyPr>
          <a:lstStyle/>
          <a:p>
            <a:pPr marL="502920" lvl="0" indent="-457200" algn="just">
              <a:buFont typeface="+mj-lt"/>
              <a:buAutoNum type="arabicPeriod" startAt="14"/>
            </a:pPr>
            <a:r>
              <a:rPr lang="en-US" dirty="0"/>
              <a:t>The Philippines’ response is that the waters enclosed within China’s 9-dashed lines do not constitute an EEZ because the 9-dashed lines are not drawn from </a:t>
            </a:r>
            <a:r>
              <a:rPr lang="en-US" b="1" dirty="0"/>
              <a:t>baselines along the coast</a:t>
            </a:r>
            <a:r>
              <a:rPr lang="en-US" dirty="0"/>
              <a:t> of continental land or island capable of human habitation of its own.   Under UNCLOS, EEZs can be drawn only from </a:t>
            </a:r>
            <a:r>
              <a:rPr lang="en-US" b="1" dirty="0"/>
              <a:t>baselines</a:t>
            </a:r>
            <a:r>
              <a:rPr lang="en-US" dirty="0"/>
              <a:t> along the coast.  </a:t>
            </a:r>
          </a:p>
          <a:p>
            <a:pPr algn="just"/>
            <a:endParaRPr lang="en-US" dirty="0" smtClean="0"/>
          </a:p>
          <a:p>
            <a:pPr marL="502920" indent="-457200" algn="just">
              <a:buFont typeface="+mj-lt"/>
              <a:buAutoNum type="arabicPeriod" startAt="15"/>
            </a:pPr>
            <a:r>
              <a:rPr lang="en-US" dirty="0"/>
              <a:t>China has no EEZ that overlaps with the Philippines’ EEZ in the Scarborough area.  China’s baselines are either along the coast of Hainan Island, 580 NM away from Luzon, or along the coast of mainland China, 485 NM from the Zambales coastline fronting Scarborough in Luzon.   To have overlapping EEZs, the distance between the </a:t>
            </a:r>
            <a:r>
              <a:rPr lang="en-US" dirty="0" smtClean="0"/>
              <a:t>opposite </a:t>
            </a:r>
            <a:r>
              <a:rPr lang="en-US" dirty="0"/>
              <a:t>baselines must be less than 400 NM.   In the Scarborough area, there is no baseline in Luzon where the distance from the nearest Chinese baseline is less than 400 NM.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93902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9-</a:t>
            </a:r>
            <a:r>
              <a:rPr lang="en-US" dirty="0"/>
              <a:t>D</a:t>
            </a:r>
            <a:r>
              <a:rPr lang="en-US" dirty="0" smtClean="0"/>
              <a:t>ashed </a:t>
            </a:r>
            <a:r>
              <a:rPr lang="en-US" dirty="0"/>
              <a:t>L</a:t>
            </a:r>
            <a:r>
              <a:rPr lang="en-US" dirty="0" smtClean="0"/>
              <a:t>ines and Different EEZs</a:t>
            </a:r>
            <a:endParaRPr lang="en-US" dirty="0"/>
          </a:p>
        </p:txBody>
      </p:sp>
      <p:pic>
        <p:nvPicPr>
          <p:cNvPr id="4" name="Content Placeholder 3" descr="map.pdf"/>
          <p:cNvPicPr>
            <a:picLocks noGrp="1" noChangeAspect="1"/>
          </p:cNvPicPr>
          <p:nvPr>
            <p:ph idx="1"/>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1200" r="1200"/>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82285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lstStyle/>
          <a:p>
            <a:pPr marL="502920" lvl="0" indent="-457200" algn="just">
              <a:buFont typeface="+mj-lt"/>
              <a:buAutoNum type="arabicPeriod" startAt="16"/>
            </a:pPr>
            <a:r>
              <a:rPr lang="en-US" dirty="0"/>
              <a:t>Low-Tide-Elevations (LTEs) are rocks above water at low tide but below water, that is, submerged at high tide.  LTEs are not land but part of the submerged continental shelf.  Under UNCLOS, LTEs beyond the territorial sea are not capable of appropriation by any state.   As part of the submerged continental shelf, LTEs beyond the territorial sea but within the EEZ of a coastal state are subject to the “sovereign rights” of such coastal state.    </a:t>
            </a:r>
          </a:p>
          <a:p>
            <a:pPr algn="just"/>
            <a:endParaRPr lang="en-US" dirty="0"/>
          </a:p>
          <a:p>
            <a:pPr marL="502920" indent="-457200" algn="just">
              <a:buFont typeface="+mj-lt"/>
              <a:buAutoNum type="arabicPeriod" startAt="17"/>
            </a:pPr>
            <a:r>
              <a:rPr lang="en-US" dirty="0"/>
              <a:t>LTEs in the Spratlys within the 200 NM EEZ of the Philippines, like Mischief Reef or Subi Reef, are subject to the “sovereign rights” of the Philippines. Under UNCLOS, only the Philippines can construct structures on LTEs within its EEZ.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78493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Mischief Reef (Panganiban) </a:t>
            </a:r>
          </a:p>
        </p:txBody>
      </p:sp>
      <p:pic>
        <p:nvPicPr>
          <p:cNvPr id="4" name="Content Placeholder 3" descr="120726_mischief reef.jpg"/>
          <p:cNvPicPr>
            <a:picLocks noGrp="1" noChangeAspect="1"/>
          </p:cNvPicPr>
          <p:nvPr>
            <p:ph idx="1"/>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2331" r="2331"/>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23710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Subi Reef</a:t>
            </a:r>
            <a:endParaRPr lang="en-US" dirty="0"/>
          </a:p>
        </p:txBody>
      </p:sp>
      <p:pic>
        <p:nvPicPr>
          <p:cNvPr id="4" name="Content Placeholder 3" descr="Subi2images.jpg"/>
          <p:cNvPicPr>
            <a:picLocks noGrp="1" noChangeAspect="1"/>
          </p:cNvPicPr>
          <p:nvPr>
            <p:ph idx="1"/>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8698" r="8698"/>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67381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fontScale="85000" lnSpcReduction="10000"/>
          </a:bodyPr>
          <a:lstStyle/>
          <a:p>
            <a:pPr marL="502920" lvl="0" indent="-457200" algn="just">
              <a:buFont typeface="+mj-lt"/>
              <a:buAutoNum type="arabicPeriod" startAt="18"/>
            </a:pPr>
            <a:r>
              <a:rPr lang="en-US" dirty="0"/>
              <a:t>Scarborough Shoal is not an LTE because it has 3 to 4 rocks that protrude not more than 2 meters above water at high tide.  The rocks have no vegetation and obviously cannot sustain human habitation or economic life of its own.  As a non-habitable “island”, Scarborough Shoal generates only a 12 NM territorial sea.  Contrary to China’s claim, Scarborough Shoal cannot generate an EEZ. The Philippine position is that whoever owns Scarborough Shoal, whether the Philippines or China, the rocks can only generate a 12 NM territorial sea.  Thus, Scarborough Shoal has no overlapping EEZ with the EEZ of Luzon. </a:t>
            </a:r>
          </a:p>
          <a:p>
            <a:pPr algn="just"/>
            <a:endParaRPr lang="en-US" dirty="0"/>
          </a:p>
          <a:p>
            <a:pPr marL="502920" lvl="0" indent="-457200" algn="just">
              <a:buFont typeface="+mj-lt"/>
              <a:buAutoNum type="arabicPeriod" startAt="19"/>
            </a:pPr>
            <a:r>
              <a:rPr lang="en-US" dirty="0"/>
              <a:t>In the Spratlys, with the exception of China, all the disputant states, namely the Philippines, Vietnam, and Malaysia, agree that none of the islands in the Spratlys generates an EEZ.   The largest island, Itu Aba, has a land area of only 37.7 hectares and a coastline of 1.0 KM.  Palawan, the largest Philippine province, has a land area of 1,489,655 hectares and an opposing coastline of 650 KM</a:t>
            </a:r>
            <a:r>
              <a:rPr lang="en-US" dirty="0" smtClean="0"/>
              <a:t>. </a:t>
            </a:r>
            <a:r>
              <a:rPr lang="en-US" b="1" dirty="0" smtClean="0"/>
              <a:t>Palawan’s coastline is 650 times longer and its land area 39,513 times larger than those of Itu Aba.</a:t>
            </a:r>
            <a:r>
              <a:rPr lang="en-US" dirty="0" smtClean="0"/>
              <a:t>   </a:t>
            </a:r>
            <a:r>
              <a:rPr lang="en-US" dirty="0"/>
              <a:t>The distance between Itu Aba and Palawan is 250 NM. </a:t>
            </a:r>
          </a:p>
          <a:p>
            <a:pPr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42600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fontScale="77500" lnSpcReduction="20000"/>
          </a:bodyPr>
          <a:lstStyle/>
          <a:p>
            <a:pPr marL="502920" lvl="0" indent="-457200" algn="just">
              <a:buFont typeface="+mj-lt"/>
              <a:buAutoNum type="arabicPeriod" startAt="20"/>
            </a:pPr>
            <a:r>
              <a:rPr lang="en-US" dirty="0"/>
              <a:t>Under UNCLOS, to generate an EEZ an island must be </a:t>
            </a:r>
            <a:r>
              <a:rPr lang="en-US" b="1" dirty="0"/>
              <a:t>capable of human habitation or economic life of its own</a:t>
            </a:r>
            <a:r>
              <a:rPr lang="en-US" dirty="0"/>
              <a:t>.  The soldiers stationed in Itu Aba cannot survive without periodic supplies from Taiwan.  In the law of the sea jurisprudence, there are many islands bigger than Itu Aba that have been denied EEZs opposite a mainland or a much larger island. </a:t>
            </a:r>
          </a:p>
          <a:p>
            <a:pPr marL="502920" indent="-457200" algn="just">
              <a:buFont typeface="+mj-lt"/>
              <a:buAutoNum type="arabicPeriod" startAt="20"/>
            </a:pPr>
            <a:endParaRPr lang="en-US" dirty="0"/>
          </a:p>
          <a:p>
            <a:pPr marL="502920" lvl="0" indent="-457200" algn="just">
              <a:buFont typeface="+mj-lt"/>
              <a:buAutoNum type="arabicPeriod" startAt="20"/>
            </a:pPr>
            <a:r>
              <a:rPr lang="en-US" dirty="0"/>
              <a:t>Even if Itu Aba generates an EEZ, the UNCLOS rule of ensuring an “</a:t>
            </a:r>
            <a:r>
              <a:rPr lang="en-US" b="1" dirty="0"/>
              <a:t>equitable solution</a:t>
            </a:r>
            <a:r>
              <a:rPr lang="en-US" dirty="0"/>
              <a:t>” in maritime boundary delimitation prohibits substantial disproportion in the allocation of EEZs based on the length of the </a:t>
            </a:r>
            <a:r>
              <a:rPr lang="en-US" b="1" dirty="0" smtClean="0"/>
              <a:t>opposite </a:t>
            </a:r>
            <a:r>
              <a:rPr lang="en-US" b="1" dirty="0"/>
              <a:t>coastlines</a:t>
            </a:r>
            <a:r>
              <a:rPr lang="en-US" dirty="0"/>
              <a:t>.   The opposite coastline of Itu Aba is 1 KM while that of Palawan is </a:t>
            </a:r>
            <a:r>
              <a:rPr lang="en-US" dirty="0" smtClean="0"/>
              <a:t>650 </a:t>
            </a:r>
            <a:r>
              <a:rPr lang="en-US" dirty="0"/>
              <a:t>KM.    The rule of “</a:t>
            </a:r>
            <a:r>
              <a:rPr lang="en-US" b="1" dirty="0"/>
              <a:t>equitable solution</a:t>
            </a:r>
            <a:r>
              <a:rPr lang="en-US" dirty="0"/>
              <a:t>” </a:t>
            </a:r>
            <a:r>
              <a:rPr lang="en-US" dirty="0" smtClean="0"/>
              <a:t>in opposite coastlines will </a:t>
            </a:r>
            <a:r>
              <a:rPr lang="en-US" dirty="0"/>
              <a:t>give Itu Aba a proportionally smaller EEZ as opposed to Palawan’s EEZ.   The best-case scenario for Itu Aba is an EEZ of 50 NM facing Palawan, while Palawan will have a full EEZ of 200 NM facing Itu Aba.  Itu Aba may also be given a longer EEZ facing the South China Sea away from Palawan. </a:t>
            </a:r>
          </a:p>
          <a:p>
            <a:pPr marL="502920" indent="-457200" algn="just">
              <a:buFont typeface="+mj-lt"/>
              <a:buAutoNum type="arabicPeriod" startAt="20"/>
            </a:pPr>
            <a:endParaRPr lang="en-US" dirty="0"/>
          </a:p>
          <a:p>
            <a:pPr marL="502920" lvl="0" indent="-457200" algn="just">
              <a:buFont typeface="+mj-lt"/>
              <a:buAutoNum type="arabicPeriod" startAt="20"/>
            </a:pPr>
            <a:r>
              <a:rPr lang="en-US" dirty="0"/>
              <a:t>If an arbitral tribunal rules that Itu Aba is capable of human habitation or economic life of its own and thus generates an EEZ, the tribunal will have no jurisdiction to proceed further without the consent of China.  The arbitral tribunal cannot rule on the extent of such EEZ vis-à-vis the Philippine EEZ in Palawan, for that will involve a maritime boundary </a:t>
            </a:r>
            <a:r>
              <a:rPr lang="en-US" dirty="0" smtClean="0"/>
              <a:t>delimitation of overlapping EEZs </a:t>
            </a:r>
            <a:r>
              <a:rPr lang="en-US" dirty="0"/>
              <a:t>– a dispute that China has excepted from compulsory arbitration.   </a:t>
            </a:r>
          </a:p>
          <a:p>
            <a:pPr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57529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anim calcmode="lin" valueType="num">
                                      <p:cBhvr>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Opposite </a:t>
            </a:r>
            <a:r>
              <a:rPr lang="en-US" sz="2800" dirty="0" smtClean="0"/>
              <a:t>Coastlines</a:t>
            </a:r>
            <a:r>
              <a:rPr lang="en-US" sz="2800" dirty="0"/>
              <a:t>: Palawan with </a:t>
            </a:r>
            <a:r>
              <a:rPr lang="en-US" sz="2800" dirty="0" smtClean="0"/>
              <a:t>650KM </a:t>
            </a:r>
            <a:r>
              <a:rPr lang="en-US" sz="2800" dirty="0"/>
              <a:t>coastline, and Itu Aba with 1km coastline</a:t>
            </a:r>
          </a:p>
        </p:txBody>
      </p:sp>
      <p:pic>
        <p:nvPicPr>
          <p:cNvPr id="5" name="Content Placeholder 4" descr="palawan.pdf"/>
          <p:cNvPicPr>
            <a:picLocks noGrp="1" noChangeAspect="1"/>
          </p:cNvPicPr>
          <p:nvPr>
            <p:ph idx="1"/>
          </p:nvPr>
        </p:nvPicPr>
        <p:blipFill rotWithShape="1">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6446" t="321" r="-6124"/>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87160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Overlapping EEZs </a:t>
            </a:r>
            <a:endParaRPr lang="en-US" dirty="0"/>
          </a:p>
        </p:txBody>
      </p:sp>
      <p:pic>
        <p:nvPicPr>
          <p:cNvPr id="5" name="Content Placeholder 4" descr="medianline2.pdf"/>
          <p:cNvPicPr>
            <a:picLocks noGrp="1" noChangeAspect="1"/>
          </p:cNvPicPr>
          <p:nvPr>
            <p:ph idx="1"/>
          </p:nvPr>
        </p:nvPicPr>
        <p:blipFill rotWithShape="1">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6465" r="-6465"/>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78155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fontScale="85000" lnSpcReduction="10000"/>
          </a:bodyPr>
          <a:lstStyle/>
          <a:p>
            <a:pPr marL="502920" lvl="0" indent="-457200" algn="just">
              <a:buFont typeface="+mj-lt"/>
              <a:buAutoNum type="arabicPeriod" startAt="23"/>
            </a:pPr>
            <a:r>
              <a:rPr lang="en-US" dirty="0"/>
              <a:t>If the tribunal rules that Itu Aba generates an EEZ, the Philippines will then file a second case against China, this time for </a:t>
            </a:r>
            <a:r>
              <a:rPr lang="en-US" b="1" dirty="0"/>
              <a:t>compulsory conciliation</a:t>
            </a:r>
            <a:r>
              <a:rPr lang="en-US" dirty="0"/>
              <a:t> over the maritime boundary delimitation between China’s EEZ in Itu Aba and the Philippines’ EEZ in Palawan.  Under UNCLOS, states that opt out of compulsory arbitration in maritime delimitation of sea boundaries </a:t>
            </a:r>
            <a:r>
              <a:rPr lang="en-US" b="1" dirty="0"/>
              <a:t>cannot</a:t>
            </a:r>
            <a:r>
              <a:rPr lang="en-US" dirty="0"/>
              <a:t> opt out of compulsory conciliation. While the report of the conciliation commission is non-binding, it will have persuasive authority as the equitable boundary delimitation under international law.  </a:t>
            </a:r>
          </a:p>
          <a:p>
            <a:pPr marL="502920" indent="-457200" algn="just">
              <a:buFont typeface="+mj-lt"/>
              <a:buAutoNum type="arabicPeriod" startAt="23"/>
            </a:pPr>
            <a:endParaRPr lang="en-US" dirty="0"/>
          </a:p>
          <a:p>
            <a:pPr marL="502920" lvl="0" indent="-457200" algn="just">
              <a:buFont typeface="+mj-lt"/>
              <a:buAutoNum type="arabicPeriod" startAt="23"/>
            </a:pPr>
            <a:r>
              <a:rPr lang="en-US" dirty="0"/>
              <a:t>In China’s dispute with Japan over the Japanese-held Senkaku Islands in the East China Sea, China claims that the largest Senkaku </a:t>
            </a:r>
            <a:r>
              <a:rPr lang="en-US" dirty="0" smtClean="0"/>
              <a:t>island - Uotsurishima - with </a:t>
            </a:r>
            <a:r>
              <a:rPr lang="en-US" dirty="0"/>
              <a:t>an area of 430 hectares, does not generate an EEZ but only a 12 NM territorial sea because Uotsurishima cannot sustain human habitation of its own.   In contrast, China claims that Itu Aba, which has an area of only 37.7 hectares, and Scarborough Shoal, whose largest rock has an area of not more than </a:t>
            </a:r>
            <a:r>
              <a:rPr lang="en-US" dirty="0" smtClean="0"/>
              <a:t>3 </a:t>
            </a:r>
            <a:r>
              <a:rPr lang="en-US" dirty="0"/>
              <a:t>square meters, each generate a 200 NM EEZ. Uotsurishima is </a:t>
            </a:r>
            <a:r>
              <a:rPr lang="en-US" dirty="0" smtClean="0"/>
              <a:t>11.4 </a:t>
            </a:r>
            <a:r>
              <a:rPr lang="en-US" dirty="0"/>
              <a:t>times </a:t>
            </a:r>
            <a:r>
              <a:rPr lang="en-US" dirty="0" smtClean="0"/>
              <a:t>larger </a:t>
            </a:r>
            <a:r>
              <a:rPr lang="en-US" dirty="0"/>
              <a:t>than Itu Aba and </a:t>
            </a:r>
            <a:r>
              <a:rPr lang="en-US" dirty="0" smtClean="0"/>
              <a:t>860,000 </a:t>
            </a:r>
            <a:r>
              <a:rPr lang="en-US" dirty="0"/>
              <a:t>times </a:t>
            </a:r>
            <a:r>
              <a:rPr lang="en-US" dirty="0" smtClean="0"/>
              <a:t>larger </a:t>
            </a:r>
            <a:r>
              <a:rPr lang="en-US" dirty="0"/>
              <a:t>than the largest Scarborough rock.   </a:t>
            </a:r>
          </a:p>
          <a:p>
            <a:pPr marL="502920" indent="-457200" algn="just">
              <a:buFont typeface="+mj-lt"/>
              <a:buAutoNum type="arabicPeriod" startAt="23"/>
            </a:pP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51393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Senkaku Islands </a:t>
            </a:r>
          </a:p>
        </p:txBody>
      </p:sp>
      <p:pic>
        <p:nvPicPr>
          <p:cNvPr id="4" name="Content Placeholder 3" descr="senkakuislands.jpg"/>
          <p:cNvPicPr>
            <a:picLocks noGrp="1" noChangeAspect="1"/>
          </p:cNvPicPr>
          <p:nvPr>
            <p:ph idx="1"/>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t="7277" b="7277"/>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11559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lstStyle/>
          <a:p>
            <a:pPr marL="502920" lvl="0" indent="-457200" algn="just">
              <a:buFont typeface="+mj-lt"/>
              <a:buAutoNum type="arabicPeriod" startAt="25"/>
            </a:pPr>
            <a:r>
              <a:rPr lang="en-US" dirty="0"/>
              <a:t>This is not the only glaring inconsistency of China.  China claims that the largest Japanese-held rock in </a:t>
            </a:r>
            <a:r>
              <a:rPr lang="en-US" dirty="0" smtClean="0"/>
              <a:t>Okinotorishima </a:t>
            </a:r>
            <a:r>
              <a:rPr lang="en-US" dirty="0"/>
              <a:t>in the Philippines Sea, protruding about </a:t>
            </a:r>
            <a:r>
              <a:rPr lang="en-US" dirty="0" smtClean="0"/>
              <a:t>six inches </a:t>
            </a:r>
            <a:r>
              <a:rPr lang="en-US" dirty="0"/>
              <a:t>above water at high tide with an area of less than </a:t>
            </a:r>
            <a:r>
              <a:rPr lang="en-US" dirty="0" smtClean="0"/>
              <a:t>4 </a:t>
            </a:r>
            <a:r>
              <a:rPr lang="en-US" dirty="0"/>
              <a:t>square </a:t>
            </a:r>
            <a:r>
              <a:rPr lang="en-US" dirty="0" smtClean="0"/>
              <a:t>meters, </a:t>
            </a:r>
            <a:r>
              <a:rPr lang="en-US" dirty="0"/>
              <a:t>does not generate a 200 NM but only a 12 NM territorial sea </a:t>
            </a:r>
            <a:r>
              <a:rPr lang="en-US" dirty="0" smtClean="0"/>
              <a:t>because </a:t>
            </a:r>
            <a:r>
              <a:rPr lang="en-US" dirty="0"/>
              <a:t>obviously </a:t>
            </a:r>
            <a:r>
              <a:rPr lang="en-US" dirty="0" smtClean="0"/>
              <a:t>Okinotorishima </a:t>
            </a:r>
            <a:r>
              <a:rPr lang="en-US" dirty="0"/>
              <a:t>cannot sustain human habitation </a:t>
            </a:r>
            <a:r>
              <a:rPr lang="en-US" dirty="0" smtClean="0"/>
              <a:t>of </a:t>
            </a:r>
            <a:r>
              <a:rPr lang="en-US" dirty="0"/>
              <a:t>its own.  Yet China claims that Scarborough, which just as obviously cannot sustain human habitation of its own, generates a 200 NM EEZ.  </a:t>
            </a:r>
          </a:p>
          <a:p>
            <a:pPr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02264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Okinotorishima </a:t>
            </a:r>
            <a:endParaRPr lang="en-US" dirty="0"/>
          </a:p>
        </p:txBody>
      </p:sp>
      <p:pic>
        <p:nvPicPr>
          <p:cNvPr id="4" name="Content Placeholder 3" descr="okinorotishima1.jpg"/>
          <p:cNvPicPr>
            <a:picLocks noGrp="1" noChangeAspect="1"/>
          </p:cNvPicPr>
          <p:nvPr>
            <p:ph idx="1"/>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t="1229" b="1229"/>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85054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Okinotorishima - Preventing Erosion of Tiny Rock </a:t>
            </a:r>
            <a:endParaRPr lang="en-US" dirty="0"/>
          </a:p>
        </p:txBody>
      </p:sp>
      <p:pic>
        <p:nvPicPr>
          <p:cNvPr id="4" name="Content Placeholder 3" descr="okinotorishima_10.jpg"/>
          <p:cNvPicPr>
            <a:picLocks noGrp="1" noChangeAspect="1"/>
          </p:cNvPicPr>
          <p:nvPr>
            <p:ph idx="1"/>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1224" r="1224"/>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1402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fontScale="85000" lnSpcReduction="10000"/>
          </a:bodyPr>
          <a:lstStyle/>
          <a:p>
            <a:pPr marL="502920" lvl="0" indent="-457200" algn="just">
              <a:buFont typeface="+mj-lt"/>
              <a:buAutoNum type="arabicPeriod" startAt="26"/>
            </a:pPr>
            <a:r>
              <a:rPr lang="en-US" dirty="0"/>
              <a:t>China’s claim to a “</a:t>
            </a:r>
            <a:r>
              <a:rPr lang="en-US" b="1" dirty="0"/>
              <a:t>historical righ</a:t>
            </a:r>
            <a:r>
              <a:rPr lang="en-US" dirty="0"/>
              <a:t>t” to the waters enclosed within the 9-dashed lines in the South China Sea is utterly without basis under international law.  This is the almost universal opinion of non-Chinese scholars on the law of the sea.  </a:t>
            </a:r>
          </a:p>
          <a:p>
            <a:pPr marL="502920" indent="-457200" algn="just">
              <a:buFont typeface="+mj-lt"/>
              <a:buAutoNum type="arabicPeriod" startAt="26"/>
            </a:pPr>
            <a:endParaRPr lang="en-US" dirty="0"/>
          </a:p>
          <a:p>
            <a:pPr marL="502920" lvl="0" indent="-457200" algn="just">
              <a:buFont typeface="+mj-lt"/>
              <a:buAutoNum type="arabicPeriod" startAt="26"/>
            </a:pPr>
            <a:r>
              <a:rPr lang="en-US" i="1" dirty="0"/>
              <a:t>First</a:t>
            </a:r>
            <a:r>
              <a:rPr lang="en-US" dirty="0"/>
              <a:t>, UNCLOS </a:t>
            </a:r>
            <a:r>
              <a:rPr lang="en-US" b="1" dirty="0"/>
              <a:t>extinguished</a:t>
            </a:r>
            <a:r>
              <a:rPr lang="en-US" dirty="0"/>
              <a:t> all historical rights</a:t>
            </a:r>
            <a:r>
              <a:rPr lang="en-US" b="1" dirty="0"/>
              <a:t> </a:t>
            </a:r>
            <a:r>
              <a:rPr lang="en-US" dirty="0"/>
              <a:t>of other states within the 200 NM EEZ of the adjacent coastal state.  That is why this 200 NM zone is called “</a:t>
            </a:r>
            <a:r>
              <a:rPr lang="en-US" b="1" dirty="0"/>
              <a:t>exclusive</a:t>
            </a:r>
            <a:r>
              <a:rPr lang="en-US" dirty="0"/>
              <a:t>” – no state other than the adjacent coastal state can exploit economically its resources.   Fishing rights that other states historically enjoyed within the EEZ of the adjacent coastal state automatically terminated upon the effectivity of UNCLOS. </a:t>
            </a:r>
          </a:p>
          <a:p>
            <a:pPr marL="502920" indent="-457200" algn="just">
              <a:buFont typeface="+mj-lt"/>
              <a:buAutoNum type="arabicPeriod" startAt="26"/>
            </a:pPr>
            <a:endParaRPr lang="en-US" dirty="0"/>
          </a:p>
          <a:p>
            <a:pPr marL="502920" lvl="0" indent="-457200" algn="just">
              <a:buFont typeface="+mj-lt"/>
              <a:buAutoNum type="arabicPeriod" startAt="26"/>
            </a:pPr>
            <a:r>
              <a:rPr lang="en-US" dirty="0" smtClean="0"/>
              <a:t>UNCLOS </a:t>
            </a:r>
            <a:r>
              <a:rPr lang="en-US" dirty="0"/>
              <a:t>prohibits states from making any reservation or exception to UNCLOS unless expressly allowed by UNCLOS.  Any reservation of claims to “historical rights” over the EEZ or ECS of another coastal state is prohibited because UNCLOS does not expressly allow a state to claim “historical rights” to the EEZ or ECS of another state.  In short, UNCLOS does not recognize “historical rights” as basis for claiming the EEZs or ECSs of other coastal states.   </a:t>
            </a:r>
          </a:p>
          <a:p>
            <a:pPr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62106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anim calcmode="lin" valueType="num">
                                      <p:cBhvr>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fontScale="85000" lnSpcReduction="20000"/>
          </a:bodyPr>
          <a:lstStyle/>
          <a:p>
            <a:pPr marL="502920" lvl="0" indent="-457200" algn="just">
              <a:buFont typeface="+mj-lt"/>
              <a:buAutoNum type="arabicPeriod" startAt="29"/>
            </a:pPr>
            <a:r>
              <a:rPr lang="en-US" i="1" dirty="0"/>
              <a:t>Second</a:t>
            </a:r>
            <a:r>
              <a:rPr lang="en-US" dirty="0"/>
              <a:t>, under UNCLOS the term “historic bays” refers to internal waters, and the term “historic titles” refers to territorial seas.  A state can claim “historical rights” over waters only as part of its internal waters or territorial sea.  Under UNCLOS, a state cannot claim “historical rights” over waters beyond its territorial sea. </a:t>
            </a:r>
          </a:p>
          <a:p>
            <a:pPr marL="502920" indent="-457200" algn="just">
              <a:buFont typeface="+mj-lt"/>
              <a:buAutoNum type="arabicPeriod" startAt="29"/>
            </a:pPr>
            <a:endParaRPr lang="en-US" dirty="0"/>
          </a:p>
          <a:p>
            <a:pPr marL="502920" lvl="0" indent="-457200" algn="just">
              <a:buFont typeface="+mj-lt"/>
              <a:buAutoNum type="arabicPeriod" startAt="29"/>
            </a:pPr>
            <a:r>
              <a:rPr lang="en-US" dirty="0"/>
              <a:t>The South China Sea, beyond the 12 NM territorial sea of coastal states, has never been considered as the internal waters or territorial sea of any state. Ships of all nations have always exercised freedom of navigation in the South China Sea.  Likewise, aircraft of all nations have always exercised freedom of over-flight over the South China Sea.  China has stated that there is freedom of navigation and freedom of over-flight in the South China Sea, an admission that the waters enclosed within the 9-dashed lines do not constitute China’s internal waters or territorial sea. </a:t>
            </a:r>
          </a:p>
          <a:p>
            <a:pPr marL="502920" indent="-457200" algn="just">
              <a:buFont typeface="+mj-lt"/>
              <a:buAutoNum type="arabicPeriod" startAt="29"/>
            </a:pPr>
            <a:endParaRPr lang="en-US" dirty="0"/>
          </a:p>
          <a:p>
            <a:pPr marL="502920" lvl="0" indent="-457200" algn="just">
              <a:buFont typeface="+mj-lt"/>
              <a:buAutoNum type="arabicPeriod" startAt="29"/>
            </a:pPr>
            <a:r>
              <a:rPr lang="en-US" dirty="0"/>
              <a:t>The waters enclosed within the 9-dashed lines cannot also form part of China’s EEZ or ECS because they are </a:t>
            </a:r>
            <a:r>
              <a:rPr lang="en-US" b="1" dirty="0"/>
              <a:t>not drawn from China’s baselines</a:t>
            </a:r>
            <a:r>
              <a:rPr lang="en-US" dirty="0"/>
              <a:t>. China’s claim to the waters enclosed by the 9-dashed line claim does not fall under any of the maritime zones  - internal waters, territorial sea, EEZ and ECS - recognized by international law or UNCLOS that could be claimed by a coastal state. </a:t>
            </a:r>
          </a:p>
          <a:p>
            <a:pPr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88985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anim calcmode="lin" valueType="num">
                                      <p:cBhvr>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lnSpcReduction="10000"/>
          </a:bodyPr>
          <a:lstStyle/>
          <a:p>
            <a:pPr marL="502920" lvl="0" indent="-457200" algn="just">
              <a:buFont typeface="+mj-lt"/>
              <a:buAutoNum type="arabicPeriod" startAt="32"/>
            </a:pPr>
            <a:r>
              <a:rPr lang="en-US" i="1" dirty="0"/>
              <a:t>Third</a:t>
            </a:r>
            <a:r>
              <a:rPr lang="en-US" dirty="0"/>
              <a:t>, under the general principles and rules of international law, a claim of “historical rights” to internal waters or territorial sea must satisfy four conditions.   </a:t>
            </a:r>
            <a:endParaRPr lang="en-US" dirty="0" smtClean="0"/>
          </a:p>
          <a:p>
            <a:pPr lvl="0" algn="just"/>
            <a:endParaRPr lang="en-US" dirty="0"/>
          </a:p>
          <a:p>
            <a:pPr marL="662940" lvl="1" indent="-342900" algn="just">
              <a:buFont typeface="+mj-lt"/>
              <a:buAutoNum type="arabicPeriod"/>
            </a:pPr>
            <a:r>
              <a:rPr lang="en-US" dirty="0"/>
              <a:t>The state must </a:t>
            </a:r>
            <a:r>
              <a:rPr lang="en-US" b="1" dirty="0"/>
              <a:t>formally announce to the international community</a:t>
            </a:r>
            <a:r>
              <a:rPr lang="en-US" dirty="0"/>
              <a:t> such claim to internal waters or territorial sea, clearly specifying the extent and scope of such claim.  </a:t>
            </a:r>
            <a:endParaRPr lang="en-US" dirty="0" smtClean="0"/>
          </a:p>
          <a:p>
            <a:pPr marL="320040" lvl="1" indent="0" algn="just">
              <a:buNone/>
            </a:pPr>
            <a:endParaRPr lang="en-US" dirty="0"/>
          </a:p>
          <a:p>
            <a:pPr marL="662940" lvl="1" indent="-342900" algn="just">
              <a:buFont typeface="+mj-lt"/>
              <a:buAutoNum type="arabicPeriod"/>
            </a:pPr>
            <a:r>
              <a:rPr lang="en-US" dirty="0"/>
              <a:t>The state must </a:t>
            </a:r>
            <a:r>
              <a:rPr lang="en-US" b="1" dirty="0"/>
              <a:t>exercise effective authority</a:t>
            </a:r>
            <a:r>
              <a:rPr lang="en-US" dirty="0"/>
              <a:t>, that is, sovereignty, over the waters it claims as its own internal waters or territorial </a:t>
            </a:r>
            <a:r>
              <a:rPr lang="en-US" dirty="0" smtClean="0"/>
              <a:t>sea. </a:t>
            </a:r>
          </a:p>
          <a:p>
            <a:pPr marL="662940" lvl="1" indent="-342900" algn="just">
              <a:buFont typeface="+mj-lt"/>
              <a:buAutoNum type="arabicPeriod"/>
            </a:pPr>
            <a:endParaRPr lang="en-US" dirty="0" smtClean="0"/>
          </a:p>
          <a:p>
            <a:pPr marL="662940" lvl="1" indent="-342900" algn="just">
              <a:buFont typeface="+mj-lt"/>
              <a:buAutoNum type="arabicPeriod"/>
            </a:pPr>
            <a:r>
              <a:rPr lang="en-US" dirty="0" smtClean="0"/>
              <a:t>Such </a:t>
            </a:r>
            <a:r>
              <a:rPr lang="en-US" dirty="0"/>
              <a:t>exercise of effective authority must be continuous </a:t>
            </a:r>
            <a:r>
              <a:rPr lang="en-US" b="1" dirty="0"/>
              <a:t>over a substantial period of time</a:t>
            </a:r>
            <a:r>
              <a:rPr lang="en-US" dirty="0"/>
              <a:t>.  </a:t>
            </a:r>
            <a:endParaRPr lang="en-US" dirty="0" smtClean="0"/>
          </a:p>
          <a:p>
            <a:pPr marL="662940" lvl="1" indent="-342900" algn="just">
              <a:buFont typeface="+mj-lt"/>
              <a:buAutoNum type="arabicPeriod"/>
            </a:pPr>
            <a:endParaRPr lang="en-US" dirty="0"/>
          </a:p>
          <a:p>
            <a:pPr marL="662940" lvl="1" indent="-342900" algn="just">
              <a:buFont typeface="+mj-lt"/>
              <a:buAutoNum type="arabicPeriod"/>
            </a:pPr>
            <a:r>
              <a:rPr lang="en-US" dirty="0" smtClean="0"/>
              <a:t>Other </a:t>
            </a:r>
            <a:r>
              <a:rPr lang="en-US" dirty="0"/>
              <a:t>states must </a:t>
            </a:r>
            <a:r>
              <a:rPr lang="en-US" b="1" dirty="0"/>
              <a:t>recognize, tolerate or acquiesce</a:t>
            </a:r>
            <a:r>
              <a:rPr lang="en-US" dirty="0"/>
              <a:t> </a:t>
            </a:r>
            <a:r>
              <a:rPr lang="en-US" dirty="0" smtClean="0"/>
              <a:t>to </a:t>
            </a:r>
            <a:r>
              <a:rPr lang="en-US" dirty="0"/>
              <a:t>the exercise of such authority. </a:t>
            </a:r>
            <a:endParaRPr lang="en-US" dirty="0" smtClean="0"/>
          </a:p>
          <a:p>
            <a:pPr lvl="0" algn="just"/>
            <a:endParaRPr lang="en-US" dirty="0"/>
          </a:p>
          <a:p>
            <a:pPr lvl="0" algn="just"/>
            <a:endParaRPr lang="en-US" dirty="0"/>
          </a:p>
          <a:p>
            <a:pPr marL="662940" lvl="1" indent="-342900" algn="just">
              <a:buFont typeface="+mj-lt"/>
              <a:buAutoNum type="arabicPeriod"/>
            </a:pP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4556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anim calcmode="lin" valueType="num">
                                      <p:cBhvr>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anim calcmode="lin" valueType="num">
                                      <p:cBhvr>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5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anim calcmode="lin" valueType="num">
                                      <p:cBhvr>
                                        <p:cTn id="36"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5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fontScale="77500" lnSpcReduction="20000"/>
          </a:bodyPr>
          <a:lstStyle/>
          <a:p>
            <a:pPr marL="502920" lvl="0" indent="-457200" algn="just">
              <a:buFont typeface="+mj-lt"/>
              <a:buAutoNum type="arabicPeriod" startAt="33"/>
            </a:pPr>
            <a:r>
              <a:rPr lang="en-US" dirty="0"/>
              <a:t>China fails to comply with any of these four conditions.  China officially notified the world of its 9-dashed line claim only in 2009 when China submitted the 9-dashed line map to the United Nations Secretary General.  Not a single country in the world recognizes, </a:t>
            </a:r>
            <a:r>
              <a:rPr lang="en-US" dirty="0" smtClean="0"/>
              <a:t>respects,  tolerates or acquiesces to China’s </a:t>
            </a:r>
            <a:r>
              <a:rPr lang="en-US" dirty="0"/>
              <a:t>9-dashed line claim.  China has never effectively enforced its 9-dashed line claim from the time of China’s domestic release of its 9-dashed line map in 1947 up to 1994 when UNCLOS took effect, and even after 1994 up to the present. </a:t>
            </a:r>
          </a:p>
          <a:p>
            <a:pPr marL="502920" indent="-457200" algn="just">
              <a:buFont typeface="+mj-lt"/>
              <a:buAutoNum type="arabicPeriod" startAt="33"/>
            </a:pPr>
            <a:endParaRPr lang="en-US" dirty="0"/>
          </a:p>
          <a:p>
            <a:pPr marL="502920" lvl="0" indent="-457200" algn="just">
              <a:buFont typeface="+mj-lt"/>
              <a:buAutoNum type="arabicPeriod" startAt="33"/>
            </a:pPr>
            <a:r>
              <a:rPr lang="en-US" dirty="0"/>
              <a:t>Thus, under the general principles and rules of international law, China cannot claim any “historical right” that pre-dated UNCLOS.  Even assuming, for the sake of argument, that China has such “historical right,” the entry into force of UNCLOS in 1994 extinguished such “historical right”.  Under UNCLOS, a state cannot claim any  “historical right” to the EEZ or ECS of another state.   </a:t>
            </a:r>
          </a:p>
          <a:p>
            <a:pPr marL="502920" indent="-457200" algn="just">
              <a:buFont typeface="+mj-lt"/>
              <a:buAutoNum type="arabicPeriod" startAt="33"/>
            </a:pPr>
            <a:endParaRPr lang="en-US" dirty="0"/>
          </a:p>
          <a:p>
            <a:pPr marL="502920" lvl="0" indent="-457200" algn="just">
              <a:buFont typeface="+mj-lt"/>
              <a:buAutoNum type="arabicPeriod" startAt="33"/>
            </a:pPr>
            <a:r>
              <a:rPr lang="en-US" dirty="0"/>
              <a:t>China has tried to shore up its patently weak legal position with so-called “historical facts.” China claims that Scarborough Shoal, or Huangyan Island to the Chinese, is the </a:t>
            </a:r>
            <a:r>
              <a:rPr lang="en-US" dirty="0" smtClean="0"/>
              <a:t>Nanhai </a:t>
            </a:r>
            <a:r>
              <a:rPr lang="en-US" dirty="0"/>
              <a:t>island that the 13</a:t>
            </a:r>
            <a:r>
              <a:rPr lang="en-US" baseline="30000" dirty="0"/>
              <a:t>th</a:t>
            </a:r>
            <a:r>
              <a:rPr lang="en-US" dirty="0"/>
              <a:t> century Chinese astronomer-engineer-mathematician Guo Shoujing allegedly visited in 1279, having been ordered by Kublai Khan, the first emperor of the Yuan Dynasty, to conduct a survey of the Four Seas to update the Sung Dynasty calendar system.</a:t>
            </a:r>
          </a:p>
          <a:p>
            <a:pPr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5990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anim calcmode="lin" valueType="num">
                                      <p:cBhvr>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lstStyle/>
          <a:p>
            <a:pPr marL="502920" lvl="0" indent="-457200" algn="just">
              <a:buFont typeface="+mj-lt"/>
              <a:buAutoNum type="arabicPeriod" startAt="36"/>
            </a:pPr>
            <a:r>
              <a:rPr lang="en-US" dirty="0"/>
              <a:t>Thus, the Chinese Embassy website in Manila claims: </a:t>
            </a:r>
            <a:endParaRPr lang="en-US" dirty="0" smtClean="0"/>
          </a:p>
          <a:p>
            <a:pPr lvl="0" algn="just"/>
            <a:endParaRPr lang="en-US" dirty="0"/>
          </a:p>
          <a:p>
            <a:pPr marL="792000" lvl="2" indent="0" algn="just">
              <a:buNone/>
            </a:pPr>
            <a:r>
              <a:rPr lang="en-US" i="1" dirty="0"/>
              <a:t>Huangyan Island was first discovered and drew (sic) into China's map in China's Yuan Dynasty (1271-1368 AD). In 1279, Chinese astronomer Guo Shoujing performed surveying of the seas around China for Kublai Khan, and Huangyan Island was chosen as the point in the South China Sea</a:t>
            </a:r>
            <a:r>
              <a:rPr lang="en-US" dirty="0"/>
              <a:t>. </a:t>
            </a:r>
          </a:p>
          <a:p>
            <a:pPr algn="just"/>
            <a:endParaRPr lang="en-US" dirty="0" smtClean="0"/>
          </a:p>
          <a:p>
            <a:pPr marL="514800" indent="0" algn="just">
              <a:buNone/>
            </a:pPr>
            <a:r>
              <a:rPr lang="en-US" dirty="0" smtClean="0"/>
              <a:t>The </a:t>
            </a:r>
            <a:r>
              <a:rPr lang="en-US" dirty="0"/>
              <a:t>alleged visit of Gou Shoujing to Scarborough Shoal in 1279 is the only historical link that China claims to Scarborough Shoal. </a:t>
            </a:r>
          </a:p>
          <a:p>
            <a:pPr marL="45720" indent="0" algn="just">
              <a:buNone/>
            </a:pP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36966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anim calcmode="lin" valueType="num">
                                      <p:cBhvr>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04693" y="309886"/>
            <a:ext cx="7315200" cy="1154097"/>
          </a:xfrm>
        </p:spPr>
        <p:txBody>
          <a:bodyPr>
            <a:normAutofit fontScale="90000"/>
          </a:bodyPr>
          <a:lstStyle/>
          <a:p>
            <a:r>
              <a:rPr lang="en-US" dirty="0" smtClean="0"/>
              <a:t>Scarborough</a:t>
            </a:r>
            <a:br>
              <a:rPr lang="en-US" dirty="0" smtClean="0"/>
            </a:br>
            <a:r>
              <a:rPr lang="en-US" dirty="0" smtClean="0"/>
              <a:t>Shoal (Panatag)</a:t>
            </a:r>
            <a:endParaRPr lang="en-US" dirty="0"/>
          </a:p>
        </p:txBody>
      </p:sp>
      <p:pic>
        <p:nvPicPr>
          <p:cNvPr id="5" name="Content Placeholder 4" descr="Scarborough-shoal-flag.5.jpg"/>
          <p:cNvPicPr>
            <a:picLocks noGrp="1" noChangeAspect="1"/>
          </p:cNvPicPr>
          <p:nvPr>
            <p:ph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67" r="67"/>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0575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fontScale="85000" lnSpcReduction="20000"/>
          </a:bodyPr>
          <a:lstStyle/>
          <a:p>
            <a:pPr marL="502920" lvl="0" indent="-457200" algn="just">
              <a:buFont typeface="+mj-lt"/>
              <a:buAutoNum type="arabicPeriod" startAt="37"/>
            </a:pPr>
            <a:r>
              <a:rPr lang="en-US" dirty="0"/>
              <a:t>However, in a document entitled </a:t>
            </a:r>
            <a:r>
              <a:rPr lang="en-US" i="1" dirty="0"/>
              <a:t>China’s Sovereignty Over Xisha and Zhongsa Islands Is Indisputable</a:t>
            </a:r>
            <a:r>
              <a:rPr lang="en-US" dirty="0"/>
              <a:t> issued on January 30, 1980, China’s Ministry of Foreign Affairs </a:t>
            </a:r>
            <a:r>
              <a:rPr lang="en-US" b="1" dirty="0"/>
              <a:t>officially declared</a:t>
            </a:r>
            <a:r>
              <a:rPr lang="en-US" dirty="0"/>
              <a:t> that the </a:t>
            </a:r>
            <a:r>
              <a:rPr lang="en-US" dirty="0" smtClean="0"/>
              <a:t>Nanhai </a:t>
            </a:r>
            <a:r>
              <a:rPr lang="en-US" dirty="0"/>
              <a:t>island that Guo Shoujing visited in 1279 was in Xisha or what is internationally called the Paracels, a group of islands more than 380 NM from Scarborough Shoal.  China issued this official document to bolster its claim to the Paracels to counter Vietnam’s strong historical claims to the same islands.</a:t>
            </a:r>
          </a:p>
          <a:p>
            <a:pPr marL="502920" indent="-457200" algn="just">
              <a:buFont typeface="+mj-lt"/>
              <a:buAutoNum type="arabicPeriod" startAt="37"/>
            </a:pPr>
            <a:endParaRPr lang="en-US" dirty="0"/>
          </a:p>
          <a:p>
            <a:pPr marL="502920" lvl="0" indent="-457200" algn="just">
              <a:buFont typeface="+mj-lt"/>
              <a:buAutoNum type="arabicPeriod" startAt="37"/>
            </a:pPr>
            <a:r>
              <a:rPr lang="en-US" dirty="0"/>
              <a:t>This Chinese </a:t>
            </a:r>
            <a:r>
              <a:rPr lang="en-US" b="1" dirty="0"/>
              <a:t>official document</a:t>
            </a:r>
            <a:r>
              <a:rPr lang="en-US" dirty="0"/>
              <a:t>, published in </a:t>
            </a:r>
            <a:r>
              <a:rPr lang="en-US" i="1" dirty="0"/>
              <a:t>Beijing Review</a:t>
            </a:r>
            <a:r>
              <a:rPr lang="en-US" dirty="0"/>
              <a:t>, Issue No. 7 dated February 18, 1980, states:</a:t>
            </a:r>
          </a:p>
          <a:p>
            <a:pPr algn="just"/>
            <a:endParaRPr lang="en-US" dirty="0"/>
          </a:p>
          <a:p>
            <a:pPr marL="756000" lvl="2" indent="0" algn="just">
              <a:buNone/>
            </a:pPr>
            <a:r>
              <a:rPr lang="en-US" dirty="0"/>
              <a:t>Early in the Yuan Dynasty, an astronomical observation was carried out at 27 places throughout the country.  In the 16</a:t>
            </a:r>
            <a:r>
              <a:rPr lang="en-US" baseline="30000" dirty="0"/>
              <a:t>th</a:t>
            </a:r>
            <a:r>
              <a:rPr lang="en-US" dirty="0"/>
              <a:t> year of the reign of Zhiyuan (1279) Kublai Khan or Emperor Shi Zu, (sic) personally assigned Guo Shoujing, the famous astronomer and Deputy Director of the Astronomical Bureau, to do the observation in the South China Sea. According to the official </a:t>
            </a:r>
            <a:r>
              <a:rPr lang="en-US" i="1" dirty="0"/>
              <a:t>History of the Yuan Dynasty</a:t>
            </a:r>
            <a:r>
              <a:rPr lang="en-US" dirty="0"/>
              <a:t>, Nanhai, Gou’s observation point, was “to the south of Zhuya” and “the result of the survey showed that the latitude of Nanhai is 15°N.”  </a:t>
            </a:r>
            <a:r>
              <a:rPr lang="en-US" b="1" dirty="0"/>
              <a:t>The astronomical observation point Nanhai was today’s Xisha Islands.  It shows that Xisha Islands were within the bounds of China at the time of the Yuan dynasty</a:t>
            </a:r>
            <a:r>
              <a:rPr lang="en-US" dirty="0"/>
              <a:t>. (Emphasis supplied) </a:t>
            </a:r>
          </a:p>
          <a:p>
            <a:pPr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50160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anim calcmode="lin" valueType="num">
                                      <p:cBhvr>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35845" y="-12605"/>
            <a:ext cx="7315200" cy="1154097"/>
          </a:xfrm>
        </p:spPr>
        <p:txBody>
          <a:bodyPr/>
          <a:lstStyle/>
          <a:p>
            <a:r>
              <a:rPr lang="en-US" dirty="0"/>
              <a:t>Paracels </a:t>
            </a:r>
          </a:p>
        </p:txBody>
      </p:sp>
      <p:pic>
        <p:nvPicPr>
          <p:cNvPr id="5" name="Content Placeholder 4" descr="china-fishing-fleet2en2.jpg"/>
          <p:cNvPicPr>
            <a:picLocks noGrp="1" noChangeAspect="1"/>
          </p:cNvPicPr>
          <p:nvPr>
            <p:ph idx="1"/>
          </p:nvPr>
        </p:nvPicPr>
        <p:blipFill rotWithShape="1">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24699" t="751" r="-23841" b="-109"/>
          <a:stretch/>
        </p:blipFill>
        <p:spPr>
          <a:xfrm>
            <a:off x="1097843" y="606779"/>
            <a:ext cx="8608862" cy="5890045"/>
          </a:xfr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57848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fontScale="92500" lnSpcReduction="20000"/>
          </a:bodyPr>
          <a:lstStyle/>
          <a:p>
            <a:pPr marL="502920" lvl="0" indent="-457200" algn="just">
              <a:buFont typeface="+mj-lt"/>
              <a:buAutoNum type="arabicPeriod" startAt="39"/>
            </a:pPr>
            <a:r>
              <a:rPr lang="en-US" dirty="0"/>
              <a:t>China has officially declared that </a:t>
            </a:r>
            <a:r>
              <a:rPr lang="en-US" dirty="0" smtClean="0"/>
              <a:t>Nanhai </a:t>
            </a:r>
            <a:r>
              <a:rPr lang="en-US" dirty="0"/>
              <a:t>island is in the Paracels, and thus China can no longer claim that Scarborough Shoal is the Nanhai island that Gou Shoujing visited in 1279. The Chinese historical account that Guo Shoujing installed one of the 27 Chinese observatories in </a:t>
            </a:r>
            <a:r>
              <a:rPr lang="en-US" dirty="0" smtClean="0"/>
              <a:t>Nanhai </a:t>
            </a:r>
            <a:r>
              <a:rPr lang="en-US" dirty="0"/>
              <a:t>island clearly rules out any possibility that Scarborough is </a:t>
            </a:r>
            <a:r>
              <a:rPr lang="en-US" dirty="0" smtClean="0"/>
              <a:t>Nanhai </a:t>
            </a:r>
            <a:r>
              <a:rPr lang="en-US" dirty="0"/>
              <a:t>island because no observatory could have possibly been physically </a:t>
            </a:r>
            <a:r>
              <a:rPr lang="en-US" dirty="0" smtClean="0"/>
              <a:t>installed </a:t>
            </a:r>
            <a:r>
              <a:rPr lang="en-US" dirty="0"/>
              <a:t>on </a:t>
            </a:r>
            <a:r>
              <a:rPr lang="en-US" dirty="0" smtClean="0"/>
              <a:t>Scarborough Shoal at that time.  </a:t>
            </a:r>
            <a:endParaRPr lang="en-US" dirty="0"/>
          </a:p>
          <a:p>
            <a:pPr marL="502920" indent="-457200" algn="just">
              <a:buFont typeface="+mj-lt"/>
              <a:buAutoNum type="arabicPeriod" startAt="39"/>
            </a:pPr>
            <a:endParaRPr lang="en-US" dirty="0" smtClean="0"/>
          </a:p>
          <a:p>
            <a:pPr marL="502920" indent="-457200" algn="just">
              <a:buFont typeface="+mj-lt"/>
              <a:buAutoNum type="arabicPeriod" startAt="39"/>
            </a:pPr>
            <a:r>
              <a:rPr lang="en-US" dirty="0" smtClean="0"/>
              <a:t>Based on the extant Gaocheng Observatory built in 1276 by Guo Shoujing in Henan Province, Guo Shoujing’s 27 observatories were massive 12.6 meters  high stone and brick structures. The purpose of the observatories was to accurately determine the duration of the calendar year. To operate such an observatory, one had to visit the observatory every day of the year to take measurements. There was simply no way at that time that such an observatory could have been built and operated on the tiny rocks of Scarborough Shoal.</a:t>
            </a:r>
          </a:p>
          <a:p>
            <a:pPr marL="502920" indent="-457200" algn="just">
              <a:buFont typeface="+mj-lt"/>
              <a:buAutoNum type="arabicPeriod" startAt="39"/>
            </a:pPr>
            <a:endParaRPr lang="en-US" dirty="0"/>
          </a:p>
          <a:p>
            <a:pPr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8011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09224"/>
            <a:ext cx="7315200" cy="783893"/>
          </a:xfrm>
        </p:spPr>
        <p:txBody>
          <a:bodyPr/>
          <a:lstStyle/>
          <a:p>
            <a:r>
              <a:rPr lang="en-US" dirty="0"/>
              <a:t>Gaocheng Observatory</a:t>
            </a:r>
          </a:p>
        </p:txBody>
      </p:sp>
      <p:pic>
        <p:nvPicPr>
          <p:cNvPr id="4" name="Content Placeholder 3" descr="GaochengObservatory6.jpg"/>
          <p:cNvPicPr>
            <a:picLocks noGrp="1" noChangeAspect="1"/>
          </p:cNvPicPr>
          <p:nvPr>
            <p:ph idx="1"/>
          </p:nvPr>
        </p:nvPicPr>
        <p:blipFill rotWithShape="1">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20200" r="-20200"/>
          <a:stretch/>
        </p:blipFill>
        <p:spPr>
          <a:xfrm>
            <a:off x="1323621" y="1266104"/>
            <a:ext cx="6234365" cy="4265452"/>
          </a:xfrm>
        </p:spPr>
      </p:pic>
      <p:sp>
        <p:nvSpPr>
          <p:cNvPr id="5" name="Rectangle 4"/>
          <p:cNvSpPr/>
          <p:nvPr/>
        </p:nvSpPr>
        <p:spPr>
          <a:xfrm>
            <a:off x="843845" y="5531556"/>
            <a:ext cx="7315200" cy="1169551"/>
          </a:xfrm>
          <a:prstGeom prst="rect">
            <a:avLst/>
          </a:prstGeom>
        </p:spPr>
        <p:txBody>
          <a:bodyPr wrap="square">
            <a:spAutoFit/>
          </a:bodyPr>
          <a:lstStyle/>
          <a:p>
            <a:pPr algn="just"/>
            <a:r>
              <a:rPr lang="en-US" sz="1400" dirty="0"/>
              <a:t>China's oldest surviving observatory. Built in Henan </a:t>
            </a:r>
            <a:r>
              <a:rPr lang="en-US" sz="1400" dirty="0" smtClean="0"/>
              <a:t>Province </a:t>
            </a:r>
            <a:r>
              <a:rPr lang="en-US" sz="1400" dirty="0"/>
              <a:t>around 1276 by renowned Chinese astronomer and engineer Guo Shoujing, it was used for time-keeping and mapping the stars.  At the top of the 12.6-m </a:t>
            </a:r>
            <a:r>
              <a:rPr lang="en-US" sz="1400" dirty="0" smtClean="0"/>
              <a:t>observatory is </a:t>
            </a:r>
            <a:r>
              <a:rPr lang="en-US" sz="1400" dirty="0"/>
              <a:t>a broad platform with two </a:t>
            </a:r>
            <a:r>
              <a:rPr lang="en-US" sz="1400" dirty="0" smtClean="0"/>
              <a:t>rooms which </a:t>
            </a:r>
            <a:r>
              <a:rPr lang="en-US" sz="1400" dirty="0"/>
              <a:t>probably housed astronomical instruments. On the ground, a low wall with grooves allowed astronomers to measure the length of the Sun's shadow.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5369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lstStyle/>
          <a:p>
            <a:pPr marL="502920" lvl="0" indent="-457200" algn="just">
              <a:buFont typeface="+mj-lt"/>
              <a:buAutoNum type="arabicPeriod" startAt="41"/>
            </a:pPr>
            <a:r>
              <a:rPr lang="en-US" dirty="0"/>
              <a:t>It is both physically and legally impossible for Scarborough to be Nanhai island - physically because no observatory could possibly have been installed in 1279 on the tiny Scarborough rocks, and legally because China has already officially declared that Nanhai is in the Paracels, more than 380 NM from Scarborough.  </a:t>
            </a:r>
          </a:p>
          <a:p>
            <a:pPr marL="502920" indent="-457200" algn="just">
              <a:buFont typeface="+mj-lt"/>
              <a:buAutoNum type="arabicPeriod" startAt="41"/>
            </a:pPr>
            <a:endParaRPr lang="en-US" dirty="0"/>
          </a:p>
          <a:p>
            <a:pPr marL="502920" lvl="0" indent="-457200" algn="just">
              <a:buFont typeface="+mj-lt"/>
              <a:buAutoNum type="arabicPeriod" startAt="41"/>
            </a:pPr>
            <a:r>
              <a:rPr lang="en-US" dirty="0"/>
              <a:t>Another preposterous Chinese claim is that China’s </a:t>
            </a:r>
            <a:r>
              <a:rPr lang="en-US" b="1" dirty="0"/>
              <a:t>southernmost</a:t>
            </a:r>
            <a:r>
              <a:rPr lang="en-US" dirty="0"/>
              <a:t> </a:t>
            </a:r>
            <a:r>
              <a:rPr lang="en-US" b="1" dirty="0"/>
              <a:t>territory</a:t>
            </a:r>
            <a:r>
              <a:rPr lang="en-US" dirty="0"/>
              <a:t> is James Shoal, 50 NM from the coast of Bintulu, Sarawak, Malaysia.  James Shoal is a fully submerged reef, 22 meters under water, entirely within Malaysia’s 200 NM EEZ and more than 950 NM from China.  How did the fully submerged James Shoal become China’s southernmost territory?  </a:t>
            </a:r>
          </a:p>
          <a:p>
            <a:pPr marL="502920" indent="-457200">
              <a:buFont typeface="+mj-lt"/>
              <a:buAutoNum type="arabicPeriod" startAt="41"/>
            </a:pP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42166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38290" y="-144423"/>
            <a:ext cx="7315200" cy="1154097"/>
          </a:xfrm>
        </p:spPr>
        <p:txBody>
          <a:bodyPr/>
          <a:lstStyle/>
          <a:p>
            <a:r>
              <a:rPr lang="en-US" dirty="0"/>
              <a:t>James Shoal </a:t>
            </a:r>
          </a:p>
        </p:txBody>
      </p:sp>
      <p:pic>
        <p:nvPicPr>
          <p:cNvPr id="4" name="Content Placeholder 3" descr="JamesShoal1-243x300.jpg"/>
          <p:cNvPicPr>
            <a:picLocks noGrp="1" noChangeAspect="1"/>
          </p:cNvPicPr>
          <p:nvPr>
            <p:ph idx="1"/>
          </p:nvPr>
        </p:nvPicPr>
        <p:blipFill rotWithShape="1">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40214" r="-40214"/>
          <a:stretch/>
        </p:blipFill>
        <p:spPr>
          <a:xfrm>
            <a:off x="1365955" y="466509"/>
            <a:ext cx="8892822" cy="6084326"/>
          </a:xfr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7982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Shoal</a:t>
            </a:r>
            <a:endParaRPr lang="en-US" dirty="0"/>
          </a:p>
        </p:txBody>
      </p:sp>
      <p:pic>
        <p:nvPicPr>
          <p:cNvPr id="4" name="Content Placeholder 3" descr="ec1f4bf772554dbf4ca82ff6a47f2bb6.jpg"/>
          <p:cNvPicPr>
            <a:picLocks noGrp="1" noChangeAspect="1"/>
          </p:cNvPicPr>
          <p:nvPr>
            <p:ph idx="1"/>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4609" r="4609"/>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00091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lnSpcReduction="10000"/>
          </a:bodyPr>
          <a:lstStyle/>
          <a:p>
            <a:pPr marL="502920" lvl="0" indent="-457200" algn="just">
              <a:buFont typeface="+mj-lt"/>
              <a:buAutoNum type="arabicPeriod" startAt="43"/>
            </a:pPr>
            <a:r>
              <a:rPr lang="en-US" dirty="0"/>
              <a:t>Let me quote a fascinating article published on February 9, 2013 in the </a:t>
            </a:r>
            <a:r>
              <a:rPr lang="en-US" b="1" dirty="0"/>
              <a:t>South China </a:t>
            </a:r>
            <a:r>
              <a:rPr lang="en-US" b="1" dirty="0" smtClean="0"/>
              <a:t>Morning </a:t>
            </a:r>
            <a:r>
              <a:rPr lang="en-US" b="1" dirty="0"/>
              <a:t>Post</a:t>
            </a:r>
            <a:r>
              <a:rPr lang="en-US" dirty="0"/>
              <a:t> about James Shoal, written by Bill Hayton, a well-known British journalist:</a:t>
            </a:r>
          </a:p>
          <a:p>
            <a:pPr algn="just"/>
            <a:endParaRPr lang="en-US" dirty="0"/>
          </a:p>
          <a:p>
            <a:pPr marL="792000" lvl="2" indent="0" algn="just">
              <a:buNone/>
            </a:pPr>
            <a:r>
              <a:rPr lang="en-US" i="1" dirty="0"/>
              <a:t>How did the Chinese state come to regard this obscure feature, so far from home, as its southernmost point? I've been researching the question for some time while writing a book on the South China Sea. The most likely answer seems to be that it was probably the result of a translation error.</a:t>
            </a:r>
            <a:endParaRPr lang="en-US" dirty="0"/>
          </a:p>
          <a:p>
            <a:pPr lvl="2" algn="just"/>
            <a:endParaRPr lang="en-US" dirty="0"/>
          </a:p>
          <a:p>
            <a:pPr marL="792000" lvl="2" indent="0" algn="just">
              <a:buNone/>
            </a:pPr>
            <a:r>
              <a:rPr lang="en-US" i="1" dirty="0"/>
              <a:t>In the 1930s, China was engulfed in waves of nationalist anxiety. The predation of the Western powers and imperial Japan, and the inability of the Republic of China to do anything meaningful to stop them, caused anger both in the streets and the corridors of power. In 1933, the republic created the "Inspection Committee for Land and Water Maps" to formally list, describe and map every part of Chinese territory. It was an attempt to assert sovereignty over the republic's vast territory.</a:t>
            </a:r>
            <a:endParaRPr lang="en-US" dirty="0"/>
          </a:p>
          <a:p>
            <a:pPr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1865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anim calcmode="lin" valueType="num">
                                      <p:cBhvr>
                                        <p:cTn id="2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fontScale="85000" lnSpcReduction="10000"/>
          </a:bodyPr>
          <a:lstStyle/>
          <a:p>
            <a:pPr marL="792000" lvl="2" indent="0" algn="just">
              <a:buNone/>
            </a:pPr>
            <a:r>
              <a:rPr lang="en-US" i="1" dirty="0"/>
              <a:t>The major problem facing the committee, at least in the South China Sea, was that it had no means of actually surveying any of the features it wanted to claim. Instead, the committee simply copied the existing British charts and changed the names of the islands to make them sound Chinese. We know they did this because the committee's map included about 20 mistakes that appeared on the British map - features that in later, better surveys were found not to actually exist.</a:t>
            </a:r>
            <a:endParaRPr lang="en-US" dirty="0"/>
          </a:p>
          <a:p>
            <a:pPr marL="502920" lvl="2" indent="0" algn="just">
              <a:buNone/>
            </a:pPr>
            <a:r>
              <a:rPr lang="en-US" i="1" dirty="0"/>
              <a:t> </a:t>
            </a:r>
            <a:endParaRPr lang="en-US" dirty="0"/>
          </a:p>
          <a:p>
            <a:pPr marL="792000" lvl="2" indent="0" algn="just">
              <a:buNone/>
            </a:pPr>
            <a:r>
              <a:rPr lang="en-US" i="1" dirty="0"/>
              <a:t>The committee gave some of the Spratly islands Chinese names. North Danger Reef became Beixian (the Chinese translation of "north danger"), Antelope Reef became Lingyang (the Chinese word for antelope). Other names were just transliterated so, for example, Spratly Island became Sipulateli and James Shoal became Zengmu. And this seems to be where the mistakes crept in.</a:t>
            </a:r>
            <a:endParaRPr lang="en-US" dirty="0"/>
          </a:p>
          <a:p>
            <a:pPr marL="502920" lvl="2" indent="0" algn="just">
              <a:buNone/>
            </a:pPr>
            <a:r>
              <a:rPr lang="en-US" i="1" dirty="0"/>
              <a:t> </a:t>
            </a:r>
            <a:endParaRPr lang="en-US" dirty="0"/>
          </a:p>
          <a:p>
            <a:pPr marL="792000" lvl="2" indent="0" algn="just">
              <a:buNone/>
            </a:pPr>
            <a:r>
              <a:rPr lang="en-US" i="1" dirty="0"/>
              <a:t>But how to translate "shoal"? It's a nautical word meaning an area of shallow sea where waves "shoal" up. Sailors would see a strange area of choppy water in the middle of the ocean and know the area was shallow and therefore dangerous. James Shoal is one of many similar features in the Spratlys</a:t>
            </a:r>
            <a:r>
              <a:rPr lang="en-US" i="1" dirty="0" smtClean="0"/>
              <a:t>.</a:t>
            </a:r>
          </a:p>
          <a:p>
            <a:pPr marL="502920" lvl="2" indent="0" algn="just">
              <a:buNone/>
            </a:pPr>
            <a:endParaRPr lang="en-US" i="1" dirty="0"/>
          </a:p>
          <a:p>
            <a:pPr marL="792000" lvl="2" indent="0" algn="just">
              <a:buNone/>
            </a:pPr>
            <a:r>
              <a:rPr lang="en-US" i="1" dirty="0"/>
              <a:t>But the committee didn't seem to understand this obscure English term because they translated "shoal" as " tan" - the Chinese word for beach or sandbank - a feature which is usually above water. The committee, never having visited the area, seems to have declared James Shoal/Zengmu Tan to be a piece of land and therefore a piece of </a:t>
            </a:r>
            <a:r>
              <a:rPr lang="en-US" i="1" dirty="0" smtClean="0"/>
              <a:t>China</a:t>
            </a:r>
            <a:r>
              <a:rPr lang="en-US" dirty="0" smtClean="0"/>
              <a:t>.</a:t>
            </a:r>
            <a:endParaRPr lang="en-US" dirty="0"/>
          </a:p>
          <a:p>
            <a:pPr marL="502920" lvl="2" indent="0" algn="just">
              <a:buNone/>
            </a:pP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66835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anim calcmode="lin" valueType="num">
                                      <p:cBhvr>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anim calcmode="lin" valueType="num">
                                      <p:cBhvr>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anim calcmode="lin" valueType="num">
                                      <p:cBhvr>
                                        <p:cTn id="3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anim calcmode="lin" valueType="num">
                                      <p:cBhvr>
                                        <p:cTn id="38"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5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fontScale="92500" lnSpcReduction="10000"/>
          </a:bodyPr>
          <a:lstStyle/>
          <a:p>
            <a:pPr marL="502920" lvl="0" indent="-457200" algn="just">
              <a:buFont typeface="+mj-lt"/>
              <a:buAutoNum type="arabicPeriod" startAt="44"/>
            </a:pPr>
            <a:r>
              <a:rPr lang="en-US" dirty="0"/>
              <a:t>Apparently, Chinese leaders and cartographers claimed James Shoal as China’s </a:t>
            </a:r>
            <a:r>
              <a:rPr lang="en-US" b="1" dirty="0"/>
              <a:t>southernmost territory</a:t>
            </a:r>
            <a:r>
              <a:rPr lang="en-US" dirty="0"/>
              <a:t> even without seeing or visiting James Shoal. Today, when Chinese naval vessels visit James Shoal, they would occasionally drop to the bottom of James Shoal cement and steel markers to designate China’s southernmost territory.  This is contrary to UNCLOS, which prohibits any state from appropriating submerged features beyond its territorial sea.   Not even Malaysia, whose coastline is just 50 NW away, can claim James Shoal as its sovereign territory.   </a:t>
            </a:r>
          </a:p>
          <a:p>
            <a:pPr marL="502920" indent="-457200" algn="just">
              <a:buFont typeface="+mj-lt"/>
              <a:buAutoNum type="arabicPeriod" startAt="44"/>
            </a:pPr>
            <a:endParaRPr lang="en-US" dirty="0"/>
          </a:p>
          <a:p>
            <a:pPr marL="502920" lvl="0" indent="-457200" algn="just">
              <a:buFont typeface="+mj-lt"/>
              <a:buAutoNum type="arabicPeriod" startAt="44"/>
            </a:pPr>
            <a:r>
              <a:rPr lang="en-US" dirty="0"/>
              <a:t>Bill Hayton’s account of how James Shoal became China’s southernmost territory gives us an idea how dubious is China’s “historical facts” under its so-called 9-dashed line claim.  China’s official proclamation in 1980 that </a:t>
            </a:r>
            <a:r>
              <a:rPr lang="en-US" dirty="0" smtClean="0"/>
              <a:t>Nanhai </a:t>
            </a:r>
            <a:r>
              <a:rPr lang="en-US" dirty="0"/>
              <a:t>island is in the Paracels also exposes China’s false claim to any historical link to Scarborough Shoal.   </a:t>
            </a:r>
          </a:p>
          <a:p>
            <a:pPr algn="just"/>
            <a:endParaRPr lang="en-US" dirty="0"/>
          </a:p>
          <a:p>
            <a:pPr lvl="0" algn="just"/>
            <a:endParaRPr lang="en-US" dirty="0"/>
          </a:p>
          <a:p>
            <a:pPr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5524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a:bodyPr>
          <a:lstStyle/>
          <a:p>
            <a:pPr marL="502920" lvl="0" indent="-457200" algn="just">
              <a:buFont typeface="+mj-lt"/>
              <a:buAutoNum type="arabicPeriod" startAt="46"/>
            </a:pPr>
            <a:r>
              <a:rPr lang="en-US" dirty="0" smtClean="0"/>
              <a:t>All </a:t>
            </a:r>
            <a:r>
              <a:rPr lang="en-US" dirty="0"/>
              <a:t>Chinese official maps during the Yuan, Ming and Qing Dynasties placed the </a:t>
            </a:r>
            <a:r>
              <a:rPr lang="en-US" b="1" dirty="0"/>
              <a:t>southernmost border of China at Hainan Island</a:t>
            </a:r>
            <a:r>
              <a:rPr lang="en-US" dirty="0"/>
              <a:t>.  The famous 17</a:t>
            </a:r>
            <a:r>
              <a:rPr lang="en-US" baseline="30000" dirty="0"/>
              <a:t>th</a:t>
            </a:r>
            <a:r>
              <a:rPr lang="en-US" dirty="0"/>
              <a:t> century Qing Dynasty Kangxi maps, prepared by the Jesuit missionaries who became advisers to Emperor Kangxi, placed Hainan Island as the southernmost border of China.   None of the Chinese dynasty maps ever mentioned the Paracels, the Spratlys, Scarborough Shoal, the 9-dashed lines or the U-shaped lines. China itself claimed the Paracels only in 1932 and the Spratlys only in 1946 after World War II.   In the 1951 San Francisco Peace Conference that produced the Peace Treaty of San Francisco, the victorious allies rejected a demand by the Soviet Union on behalf of China to turn over possession of the Paracels and Spratlys to China. </a:t>
            </a:r>
          </a:p>
          <a:p>
            <a:pPr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17904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02339" y="423333"/>
            <a:ext cx="2122328" cy="3725334"/>
          </a:xfrm>
        </p:spPr>
        <p:txBody>
          <a:bodyPr>
            <a:normAutofit/>
          </a:bodyPr>
          <a:lstStyle/>
          <a:p>
            <a:r>
              <a:rPr lang="en-US" sz="3200" dirty="0" smtClean="0"/>
              <a:t>Kangxi</a:t>
            </a:r>
            <a:r>
              <a:rPr lang="en-US" sz="3200" dirty="0"/>
              <a:t/>
            </a:r>
            <a:br>
              <a:rPr lang="en-US" sz="3200" dirty="0"/>
            </a:br>
            <a:r>
              <a:rPr lang="en-US" sz="3200" dirty="0" smtClean="0"/>
              <a:t>Map - Hainan as Southern-most Border</a:t>
            </a:r>
            <a:endParaRPr lang="en-US" sz="3200" dirty="0"/>
          </a:p>
        </p:txBody>
      </p:sp>
      <p:pic>
        <p:nvPicPr>
          <p:cNvPr id="5" name="Content Placeholder 4" descr="QingDynastyMap1904.jpg"/>
          <p:cNvPicPr>
            <a:picLocks noGrp="1" noChangeAspect="1"/>
          </p:cNvPicPr>
          <p:nvPr>
            <p:ph idx="1"/>
          </p:nvPr>
        </p:nvPicPr>
        <p:blipFill rotWithShape="1">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24345" t="-1" r="-23782" b="-562"/>
          <a:stretch/>
        </p:blipFill>
        <p:spPr>
          <a:xfrm>
            <a:off x="1111954" y="423332"/>
            <a:ext cx="8485115" cy="5805379"/>
          </a:xfr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76824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1734 Kangxi Map – Hainan as Southernmost Border</a:t>
            </a:r>
            <a:endParaRPr lang="en-US" dirty="0"/>
          </a:p>
        </p:txBody>
      </p:sp>
      <p:pic>
        <p:nvPicPr>
          <p:cNvPr id="5" name="Content Placeholder 4" descr="JesuitCEM-44-La-Chine-la-Tartarie-Chinoise-et-le-Thibet-1734-2568.jpg"/>
          <p:cNvPicPr>
            <a:picLocks noGrp="1" noChangeAspect="1"/>
          </p:cNvPicPr>
          <p:nvPr>
            <p:ph idx="1"/>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t="2342" b="2342"/>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62453969"/>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lstStyle/>
          <a:p>
            <a:pPr marL="502920" lvl="0" indent="-457200" algn="just">
              <a:buFont typeface="+mj-lt"/>
              <a:buAutoNum type="arabicPeriod" startAt="47"/>
            </a:pPr>
            <a:r>
              <a:rPr lang="en-US" dirty="0"/>
              <a:t>As late as in 1932, China has been telling the world that its </a:t>
            </a:r>
            <a:r>
              <a:rPr lang="en-US" b="1" dirty="0"/>
              <a:t>southernmost border was Hainan Island</a:t>
            </a:r>
            <a:r>
              <a:rPr lang="en-US" dirty="0"/>
              <a:t>.  In a </a:t>
            </a:r>
            <a:r>
              <a:rPr lang="en-US" i="1" dirty="0"/>
              <a:t>Note Verbale</a:t>
            </a:r>
            <a:r>
              <a:rPr lang="en-US" dirty="0"/>
              <a:t> to the French Government on September 29, 1932 protesting the French occupation of the Paracels, the Chinese Government </a:t>
            </a:r>
            <a:r>
              <a:rPr lang="en-US" b="1" dirty="0"/>
              <a:t>officially declared</a:t>
            </a:r>
            <a:r>
              <a:rPr lang="en-US" dirty="0" smtClean="0"/>
              <a:t>:</a:t>
            </a:r>
            <a:endParaRPr lang="en-US" dirty="0"/>
          </a:p>
          <a:p>
            <a:pPr algn="just"/>
            <a:endParaRPr lang="en-US" dirty="0"/>
          </a:p>
          <a:p>
            <a:pPr marL="792000" lvl="2" indent="0" algn="just">
              <a:buNone/>
            </a:pPr>
            <a:r>
              <a:rPr lang="en-US" i="1" dirty="0"/>
              <a:t>Note of 29 September 1932 from the Legation of the Chinese Republic in France to the Ministry of Foreign Affairs, Paris</a:t>
            </a:r>
            <a:endParaRPr lang="en-US" dirty="0"/>
          </a:p>
          <a:p>
            <a:pPr marL="502920" lvl="2" indent="0" algn="just">
              <a:buNone/>
            </a:pPr>
            <a:r>
              <a:rPr lang="en-US" i="1" dirty="0"/>
              <a:t> </a:t>
            </a:r>
            <a:endParaRPr lang="en-US" dirty="0"/>
          </a:p>
          <a:p>
            <a:pPr marL="792000" lvl="2" indent="0" algn="just">
              <a:buNone/>
            </a:pPr>
            <a:r>
              <a:rPr lang="en-US" i="1" dirty="0"/>
              <a:t>On the instructions of its Government, the Legation of the Chinese Republic in France has the honor to transmit its Government’s reply to the Foreign Ministry’s Note of 4 January 1932 on the subject of the Paracel Islands. </a:t>
            </a:r>
            <a:endParaRPr lang="en-US" dirty="0"/>
          </a:p>
          <a:p>
            <a:pPr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82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anim calcmode="lin" valueType="num">
                                      <p:cBhvr>
                                        <p:cTn id="2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5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anim calcmode="lin" valueType="num">
                                      <p:cBhvr>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lnSpcReduction="10000"/>
          </a:bodyPr>
          <a:lstStyle/>
          <a:p>
            <a:pPr marL="792000" lvl="2" indent="0" algn="just">
              <a:buNone/>
            </a:pPr>
            <a:r>
              <a:rPr lang="en-US" i="1" dirty="0"/>
              <a:t>The Si-Chao-Chuin-Tao Islands, also known as Tsi-Cheou-Yang and called the Paracel Islands in the foreign tongue, lie in the territorial sea of Kwangtung Province (South China Sea); the northeast are the Ton-Chao Islands; the Si-Chao-Chuin-Tao Islands form one group among all the islands in the South China Sea which are an integral part of the territorial sea of Kwangtung Province. </a:t>
            </a:r>
            <a:endParaRPr lang="en-US" dirty="0"/>
          </a:p>
          <a:p>
            <a:pPr marL="502920" lvl="2" indent="0" algn="just">
              <a:buNone/>
            </a:pPr>
            <a:r>
              <a:rPr lang="en-US" i="1" dirty="0"/>
              <a:t> </a:t>
            </a:r>
            <a:endParaRPr lang="en-US" dirty="0"/>
          </a:p>
          <a:p>
            <a:pPr marL="792000" lvl="2" indent="0" algn="just">
              <a:buNone/>
            </a:pPr>
            <a:r>
              <a:rPr lang="en-US" i="1" dirty="0"/>
              <a:t>According to the reports on the Si-Chao-Chuin-Tao (Paracel) Islands drawn up in the Year XVII of the Chinese Republic (1926) by Mr. Shen-Pang-Fei, President of the Commission of Inquiry into these islands, and to the files of these islands compiled by the Department of Industry of Kwangtung Province, the islands lie between longitude 100</a:t>
            </a:r>
            <a:r>
              <a:rPr lang="en-US" i="1" dirty="0">
                <a:sym typeface="Symbol"/>
              </a:rPr>
              <a:t></a:t>
            </a:r>
            <a:r>
              <a:rPr lang="en-US" i="1" dirty="0"/>
              <a:t>13’ and 112</a:t>
            </a:r>
            <a:r>
              <a:rPr lang="en-US" i="1" dirty="0">
                <a:sym typeface="Symbol"/>
              </a:rPr>
              <a:t></a:t>
            </a:r>
            <a:r>
              <a:rPr lang="en-US" i="1" dirty="0"/>
              <a:t>47’ east.  More than 20 in number, large and small, most of them are barren sandbanks, 10 or so are rocks and 8 are true islands.  The eastern group is called the Amphitrites and the western group the Crescent. </a:t>
            </a:r>
            <a:r>
              <a:rPr lang="en-US" b="1" i="1" dirty="0"/>
              <a:t>These groups lie 145 nautical miles from Hainan Island, and form the southernmost part of Chinese territory</a:t>
            </a:r>
            <a:r>
              <a:rPr lang="en-US" i="1" dirty="0"/>
              <a:t>. </a:t>
            </a:r>
            <a:endParaRPr lang="en-US" i="1" dirty="0" smtClean="0"/>
          </a:p>
          <a:p>
            <a:pPr marL="502920" lvl="2" indent="0" algn="just">
              <a:buNone/>
            </a:pPr>
            <a:endParaRPr lang="en-US" i="1" dirty="0"/>
          </a:p>
          <a:p>
            <a:pPr marL="792000" lvl="2" indent="0" algn="just">
              <a:buNone/>
            </a:pPr>
            <a:r>
              <a:rPr lang="en-US" i="1" dirty="0" smtClean="0"/>
              <a:t>xxxx    (</a:t>
            </a:r>
            <a:r>
              <a:rPr lang="en-US" i="1" dirty="0"/>
              <a:t>Emphasis supplied)</a:t>
            </a:r>
            <a:endParaRPr lang="en-US" dirty="0"/>
          </a:p>
          <a:p>
            <a:pPr marL="502920" lvl="2" indent="0" algn="just">
              <a:buNone/>
            </a:pP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00566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lnSpcReduction="10000"/>
          </a:bodyPr>
          <a:lstStyle/>
          <a:p>
            <a:pPr marL="502920" lvl="0" indent="-457200" algn="just">
              <a:buFont typeface="+mj-lt"/>
              <a:buAutoNum type="arabicPeriod" startAt="48"/>
            </a:pPr>
            <a:r>
              <a:rPr lang="en-US" dirty="0"/>
              <a:t>In short, in 1932 the Chinese Government </a:t>
            </a:r>
            <a:r>
              <a:rPr lang="en-US" b="1" dirty="0"/>
              <a:t>officially declared</a:t>
            </a:r>
            <a:r>
              <a:rPr lang="en-US" dirty="0"/>
              <a:t> to the world that China’s “</a:t>
            </a:r>
            <a:r>
              <a:rPr lang="en-US" b="1" dirty="0"/>
              <a:t>southernmost part of Chinese territory</a:t>
            </a:r>
            <a:r>
              <a:rPr lang="en-US" dirty="0"/>
              <a:t>” or border was Hainan Island.  This declaration categorically affirmed the previous official maps of the Yuan, Ming and Qing Dynasties that showed Hainan Island as the southernmost territory or border of China.   James Shoal, 800 NM away from the Paracels and 950 </a:t>
            </a:r>
            <a:r>
              <a:rPr lang="en-US" dirty="0" smtClean="0"/>
              <a:t>NM </a:t>
            </a:r>
            <a:r>
              <a:rPr lang="en-US" dirty="0"/>
              <a:t>from Hainan Island, was never in Chinese history the southernmost territory or border of China.   </a:t>
            </a:r>
          </a:p>
          <a:p>
            <a:pPr marL="502920" indent="-457200" algn="just">
              <a:buFont typeface="+mj-lt"/>
              <a:buAutoNum type="arabicPeriod" startAt="48"/>
            </a:pPr>
            <a:endParaRPr lang="en-US" dirty="0"/>
          </a:p>
          <a:p>
            <a:pPr marL="502920" lvl="0" indent="-457200" algn="just">
              <a:buFont typeface="+mj-lt"/>
              <a:buAutoNum type="arabicPeriod" startAt="48"/>
            </a:pPr>
            <a:r>
              <a:rPr lang="en-US" dirty="0"/>
              <a:t>The same is true for Scarborough Shoal, which is 380 NM from the Paracels and 500 NM from Hainan Island.  Since Hainan Island or even the Paracels are the southernmost territory or border of China as officially declared by China in its September 29, 1932 </a:t>
            </a:r>
            <a:r>
              <a:rPr lang="en-US" i="1" dirty="0"/>
              <a:t>Note Verbale</a:t>
            </a:r>
            <a:r>
              <a:rPr lang="en-US" dirty="0"/>
              <a:t> to the French Government, then Scarborough Shoal is not part of, and could never have been part of, Chinese territory. </a:t>
            </a:r>
          </a:p>
          <a:p>
            <a:pPr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2175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lstStyle/>
          <a:p>
            <a:pPr marL="502920" lvl="0" indent="-457200" algn="just">
              <a:buFont typeface="+mj-lt"/>
              <a:buAutoNum type="arabicPeriod" startAt="50"/>
            </a:pPr>
            <a:r>
              <a:rPr lang="en-US" dirty="0"/>
              <a:t>The oldest map in the world </a:t>
            </a:r>
            <a:r>
              <a:rPr lang="en-US" dirty="0" smtClean="0"/>
              <a:t>depicting </a:t>
            </a:r>
            <a:r>
              <a:rPr lang="en-US" dirty="0"/>
              <a:t>Scarborough Shoal is the Murillo map that was first issued in 1734 during Spanish regime. The Murillo map, entitled </a:t>
            </a:r>
            <a:r>
              <a:rPr lang="en-US" i="1" dirty="0"/>
              <a:t>Mapa de las Islas Filipinas</a:t>
            </a:r>
            <a:r>
              <a:rPr lang="en-US" dirty="0"/>
              <a:t>, was made by the Spanish priest Fr. Pedro Murillo.  The Murillo map clearly shows Scarborough Shoal, at that time called Panacot, lying just across Zambales.  Panacot was the name given by Filipino fishermen to Scarborough Shoal during the Spanish regime. </a:t>
            </a:r>
          </a:p>
          <a:p>
            <a:pPr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61596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92282" y="551057"/>
            <a:ext cx="7315200" cy="1644667"/>
          </a:xfrm>
        </p:spPr>
        <p:txBody>
          <a:bodyPr>
            <a:normAutofit fontScale="90000"/>
          </a:bodyPr>
          <a:lstStyle/>
          <a:p>
            <a:r>
              <a:rPr lang="en-US" dirty="0"/>
              <a:t>Murillo </a:t>
            </a:r>
            <a:r>
              <a:rPr lang="en-US" dirty="0" smtClean="0"/>
              <a:t>Map</a:t>
            </a:r>
            <a:br>
              <a:rPr lang="en-US" dirty="0" smtClean="0"/>
            </a:br>
            <a:r>
              <a:rPr lang="en-US" dirty="0" smtClean="0"/>
              <a:t>was first issued</a:t>
            </a:r>
            <a:br>
              <a:rPr lang="en-US" dirty="0" smtClean="0"/>
            </a:br>
            <a:r>
              <a:rPr lang="en-US" dirty="0" smtClean="0"/>
              <a:t>in</a:t>
            </a:r>
            <a:r>
              <a:rPr lang="en-US" dirty="0"/>
              <a:t> </a:t>
            </a:r>
            <a:r>
              <a:rPr lang="en-US" dirty="0" smtClean="0"/>
              <a:t>1734</a:t>
            </a:r>
            <a:endParaRPr lang="en-US" dirty="0"/>
          </a:p>
        </p:txBody>
      </p:sp>
      <p:pic>
        <p:nvPicPr>
          <p:cNvPr id="5" name="Content Placeholder 4" descr="murillo map.jpg"/>
          <p:cNvPicPr>
            <a:picLocks noGrp="1" noChangeAspect="1"/>
          </p:cNvPicPr>
          <p:nvPr>
            <p:ph idx="1"/>
          </p:nvPr>
        </p:nvPicPr>
        <p:blipFill rotWithShape="1">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47527" r="-47527"/>
          <a:stretch/>
        </p:blipFill>
        <p:spPr>
          <a:xfrm>
            <a:off x="1507067" y="529167"/>
            <a:ext cx="8866672" cy="6066434"/>
          </a:xfr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99112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Another Murillo Map Showing Panacot (Scarborough)</a:t>
            </a:r>
            <a:endParaRPr lang="en-US" dirty="0"/>
          </a:p>
        </p:txBody>
      </p:sp>
      <p:pic>
        <p:nvPicPr>
          <p:cNvPr id="4" name="Content Placeholder 3" descr="panacot.jpg"/>
          <p:cNvPicPr>
            <a:picLocks noGrp="1" noChangeAspect="1"/>
          </p:cNvPicPr>
          <p:nvPr>
            <p:ph idx="1"/>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t="7987" b="7987"/>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91127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lnSpcReduction="10000"/>
          </a:bodyPr>
          <a:lstStyle/>
          <a:p>
            <a:pPr marL="502920" lvl="0" indent="-457200" algn="just">
              <a:buFont typeface="+mj-lt"/>
              <a:buAutoNum type="arabicPeriod" startAt="51"/>
            </a:pPr>
            <a:r>
              <a:rPr lang="en-US" dirty="0"/>
              <a:t>The </a:t>
            </a:r>
            <a:r>
              <a:rPr lang="en-US" dirty="0" smtClean="0"/>
              <a:t>real and unvarnished historical facts </a:t>
            </a:r>
            <a:r>
              <a:rPr lang="en-US" dirty="0"/>
              <a:t>in the South China Sea are quite different from what China has claimed them to be.  Despite its name, which was given by European explorers and cartographers, the South China Sea was never the sole domain of China or of any one country.  Even if we go back to the Sung Dynasty, we find the early Filipinos already sailing across the South China to trade with the Chinese along the coast of Canton in mainland China.  </a:t>
            </a:r>
          </a:p>
          <a:p>
            <a:pPr marL="502920" indent="-457200" algn="just">
              <a:buFont typeface="+mj-lt"/>
              <a:buAutoNum type="arabicPeriod" startAt="51"/>
            </a:pPr>
            <a:endParaRPr lang="en-US" dirty="0"/>
          </a:p>
          <a:p>
            <a:pPr marL="502920" lvl="0" indent="-457200" algn="just">
              <a:buFont typeface="+mj-lt"/>
              <a:buAutoNum type="arabicPeriod" startAt="51"/>
            </a:pPr>
            <a:r>
              <a:rPr lang="en-US" dirty="0"/>
              <a:t>A noted Chinese scholar during the Yuan Dynasty, Ma Tuan-lin, wrote in his book </a:t>
            </a:r>
            <a:r>
              <a:rPr lang="en-US" i="1" dirty="0"/>
              <a:t>A General Investigation of the Chinese Cultural Sources, </a:t>
            </a:r>
            <a:r>
              <a:rPr lang="en-US" dirty="0"/>
              <a:t>about traders from the Philippines, which the Chinese at that time called Mo-yi or </a:t>
            </a:r>
            <a:r>
              <a:rPr lang="en-US" i="1" dirty="0"/>
              <a:t>Ma-i</a:t>
            </a:r>
            <a:r>
              <a:rPr lang="en-US" dirty="0"/>
              <a:t>.  Ma Tuan-lin stated in his book, published in 1322 during the Yuan Dynasty and republished in 1935 in Shanghai:</a:t>
            </a:r>
          </a:p>
          <a:p>
            <a:pPr marL="502920" indent="-457200" algn="just">
              <a:buFont typeface="+mj-lt"/>
              <a:buAutoNum type="arabicPeriod" startAt="51"/>
            </a:pP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59813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lnSpcReduction="10000"/>
          </a:bodyPr>
          <a:lstStyle/>
          <a:p>
            <a:pPr marL="824400" lvl="1" indent="0" algn="just">
              <a:buNone/>
            </a:pPr>
            <a:r>
              <a:rPr lang="en-US" i="1" dirty="0"/>
              <a:t>There were traders of the country of Mo-yi carrying merchandise to the coast of Canton [for sale] in the seventh year of Tai-ping-shing-kuo [of the Sung Dynasty, that is 982 A.D</a:t>
            </a:r>
            <a:r>
              <a:rPr lang="en-US" dirty="0"/>
              <a:t>.].</a:t>
            </a:r>
          </a:p>
          <a:p>
            <a:pPr marL="45720" indent="0" algn="just">
              <a:buNone/>
            </a:pPr>
            <a:r>
              <a:rPr lang="en-US" dirty="0"/>
              <a:t> </a:t>
            </a:r>
          </a:p>
          <a:p>
            <a:pPr marL="478800" indent="0" algn="just">
              <a:buNone/>
            </a:pPr>
            <a:r>
              <a:rPr lang="en-US" dirty="0"/>
              <a:t>As early as 982 A.D., Filipino traders were masters of the South China Sea, sailing back and forth from the Philippines to China to trade, </a:t>
            </a:r>
            <a:r>
              <a:rPr lang="en-US" b="1" dirty="0"/>
              <a:t>more than 400 years</a:t>
            </a:r>
            <a:r>
              <a:rPr lang="en-US" dirty="0"/>
              <a:t> before the Chinese Imperial Admiral Zeng He launched his </a:t>
            </a:r>
            <a:r>
              <a:rPr lang="en-US" dirty="0" smtClean="0"/>
              <a:t>famous sea </a:t>
            </a:r>
            <a:r>
              <a:rPr lang="en-US" dirty="0"/>
              <a:t>voyages from 1405 to 1433 A.D. </a:t>
            </a:r>
            <a:endParaRPr lang="en-US" dirty="0" smtClean="0"/>
          </a:p>
          <a:p>
            <a:pPr marL="45720" indent="0" algn="just">
              <a:buNone/>
            </a:pPr>
            <a:endParaRPr lang="en-US" dirty="0" smtClean="0"/>
          </a:p>
          <a:p>
            <a:pPr marL="502920" lvl="0" indent="-457200" algn="just">
              <a:buFont typeface="+mj-lt"/>
              <a:buAutoNum type="arabicPeriod" startAt="53"/>
            </a:pPr>
            <a:r>
              <a:rPr lang="en-US" dirty="0"/>
              <a:t>China has been dangling to the Philippines and other claimant states its offer for joint development of the disputed areas while shelving the sovereignty issues, an idea suggested by </a:t>
            </a:r>
            <a:r>
              <a:rPr lang="en-US" dirty="0" smtClean="0"/>
              <a:t>their Chinese paramount leader  </a:t>
            </a:r>
            <a:r>
              <a:rPr lang="en-US" dirty="0"/>
              <a:t>Deng Xiaoping.   There are at least three problems to this offer.  </a:t>
            </a:r>
          </a:p>
          <a:p>
            <a:pPr algn="just"/>
            <a:endParaRPr lang="en-US" dirty="0"/>
          </a:p>
          <a:p>
            <a:pPr marL="45720" indent="0" algn="just">
              <a:buNone/>
            </a:pP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11533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anim calcmode="lin" valueType="num">
                                      <p:cBhvr>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fontScale="92500" lnSpcReduction="20000"/>
          </a:bodyPr>
          <a:lstStyle/>
          <a:p>
            <a:pPr marL="502920" lvl="0" indent="-457200" algn="just">
              <a:buFont typeface="+mj-lt"/>
              <a:buAutoNum type="arabicPeriod" startAt="54"/>
            </a:pPr>
            <a:r>
              <a:rPr lang="en-US" i="1" dirty="0"/>
              <a:t>First</a:t>
            </a:r>
            <a:r>
              <a:rPr lang="en-US" dirty="0"/>
              <a:t>, China wants to jointly develop the EEZ of the Philippines but refuses to jointly develop China’s own EEZ.  China is saying to the Philippines, what is exclusively </a:t>
            </a:r>
            <a:r>
              <a:rPr lang="en-US" dirty="0" smtClean="0"/>
              <a:t>the Philippines </a:t>
            </a:r>
            <a:r>
              <a:rPr lang="en-US" dirty="0"/>
              <a:t>economic zone belongs to both </a:t>
            </a:r>
            <a:r>
              <a:rPr lang="en-US" dirty="0" smtClean="0"/>
              <a:t>China and the Philippines, </a:t>
            </a:r>
            <a:r>
              <a:rPr lang="en-US" dirty="0"/>
              <a:t>but what is exclusively </a:t>
            </a:r>
            <a:r>
              <a:rPr lang="en-US" dirty="0" smtClean="0"/>
              <a:t>China’s </a:t>
            </a:r>
            <a:r>
              <a:rPr lang="en-US" dirty="0"/>
              <a:t>economic zone is </a:t>
            </a:r>
            <a:r>
              <a:rPr lang="en-US" dirty="0" smtClean="0"/>
              <a:t>China’s </a:t>
            </a:r>
            <a:r>
              <a:rPr lang="en-US" dirty="0"/>
              <a:t>alone, and if </a:t>
            </a:r>
            <a:r>
              <a:rPr lang="en-US" dirty="0" smtClean="0"/>
              <a:t>the Philippines does </a:t>
            </a:r>
            <a:r>
              <a:rPr lang="en-US" dirty="0"/>
              <a:t>not agree, </a:t>
            </a:r>
            <a:r>
              <a:rPr lang="en-US" dirty="0" smtClean="0"/>
              <a:t>Chinese warships </a:t>
            </a:r>
            <a:r>
              <a:rPr lang="en-US" dirty="0"/>
              <a:t>will be there to prevent </a:t>
            </a:r>
            <a:r>
              <a:rPr lang="en-US" dirty="0" smtClean="0"/>
              <a:t>the Philippines </a:t>
            </a:r>
            <a:r>
              <a:rPr lang="en-US" dirty="0"/>
              <a:t>from </a:t>
            </a:r>
            <a:r>
              <a:rPr lang="en-US" dirty="0" smtClean="0"/>
              <a:t>exploiting its </a:t>
            </a:r>
            <a:r>
              <a:rPr lang="en-US" dirty="0"/>
              <a:t>exclusive economic zone.</a:t>
            </a:r>
          </a:p>
          <a:p>
            <a:pPr marL="502920" indent="-457200" algn="just">
              <a:buFont typeface="+mj-lt"/>
              <a:buAutoNum type="arabicPeriod" startAt="54"/>
            </a:pPr>
            <a:endParaRPr lang="en-US" dirty="0"/>
          </a:p>
          <a:p>
            <a:pPr marL="502920" lvl="0" indent="-457200" algn="just">
              <a:buFont typeface="+mj-lt"/>
              <a:buAutoNum type="arabicPeriod" startAt="54"/>
            </a:pPr>
            <a:r>
              <a:rPr lang="en-US" i="1" dirty="0"/>
              <a:t>Second</a:t>
            </a:r>
            <a:r>
              <a:rPr lang="en-US" dirty="0"/>
              <a:t>, China’s offer of joint development is subject to the </a:t>
            </a:r>
            <a:r>
              <a:rPr lang="en-US" b="1" dirty="0"/>
              <a:t>precondition</a:t>
            </a:r>
            <a:r>
              <a:rPr lang="en-US" dirty="0"/>
              <a:t> that participating coastal states must first expressly recognize China’s “indisputable sovereignty” under its 9-dashed line claim.  This </a:t>
            </a:r>
            <a:r>
              <a:rPr lang="en-US" b="1" dirty="0"/>
              <a:t>precondition</a:t>
            </a:r>
            <a:r>
              <a:rPr lang="en-US" dirty="0"/>
              <a:t> effectively means that once a state agrees to joint development, it must not only vacate any island it possesses in the Spratlys and turn over the same to China, it must also renounce any maritime claim within the 9-dashed line area.  This </a:t>
            </a:r>
            <a:r>
              <a:rPr lang="en-US" b="1" dirty="0"/>
              <a:t>precondition</a:t>
            </a:r>
            <a:r>
              <a:rPr lang="en-US" dirty="0"/>
              <a:t> demanded by China is obviously inconsistent with its offer to shelve the sovereignty issue. </a:t>
            </a:r>
          </a:p>
          <a:p>
            <a:pPr marL="502920" indent="-457200" algn="just">
              <a:buFont typeface="+mj-lt"/>
              <a:buAutoNum type="arabicPeriod" startAt="54"/>
            </a:pP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43407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fontScale="85000" lnSpcReduction="20000"/>
          </a:bodyPr>
          <a:lstStyle/>
          <a:p>
            <a:pPr marL="502920" lvl="0" indent="-457200" algn="just">
              <a:buFont typeface="+mj-lt"/>
              <a:buAutoNum type="arabicPeriod" startAt="56"/>
            </a:pPr>
            <a:r>
              <a:rPr lang="en-US" i="1" dirty="0"/>
              <a:t>Third</a:t>
            </a:r>
            <a:r>
              <a:rPr lang="en-US" dirty="0"/>
              <a:t>, if the Philippines agrees to China’s joint development offer, the Philippines will be giving up its exclusive “sovereign rights” to exploit all the living and non-living resources within its own EEZ. This is constitutionally impermissible because our 1987 Constitution mandates, “The State shall protect the nation’s marine wealth in its archipelagic waters, territorial sea and exclusive economic zone, and reserve its use and enjoyment exclusively to Filipino citizens.”   Indeed, any joint development with China constitutes a “</a:t>
            </a:r>
            <a:r>
              <a:rPr lang="en-US" b="1" dirty="0"/>
              <a:t>culpable violation of the Constitution</a:t>
            </a:r>
            <a:r>
              <a:rPr lang="en-US" dirty="0"/>
              <a:t>.” </a:t>
            </a:r>
            <a:endParaRPr lang="en-US" dirty="0" smtClean="0"/>
          </a:p>
          <a:p>
            <a:pPr marL="502920" lvl="0" indent="-457200" algn="just">
              <a:buFont typeface="+mj-lt"/>
              <a:buAutoNum type="arabicPeriod" startAt="56"/>
            </a:pPr>
            <a:endParaRPr lang="en-US" dirty="0"/>
          </a:p>
          <a:p>
            <a:pPr marL="502920" indent="-457200" algn="just">
              <a:buFont typeface="+mj-lt"/>
              <a:buAutoNum type="arabicPeriod" startAt="57"/>
            </a:pPr>
            <a:r>
              <a:rPr lang="en-US" dirty="0"/>
              <a:t>Not one of the claimant states to the Spratlys has accepted China’s joint development offer. Acceptance of China’s joint development offer means a complete surrender to China’s outlandish </a:t>
            </a:r>
            <a:r>
              <a:rPr lang="en-US" dirty="0" smtClean="0"/>
              <a:t>“indisputable </a:t>
            </a:r>
            <a:r>
              <a:rPr lang="en-US" dirty="0"/>
              <a:t>sovereignty” claims. In an article in </a:t>
            </a:r>
            <a:r>
              <a:rPr lang="en-US" i="1" dirty="0"/>
              <a:t>The Diplomat</a:t>
            </a:r>
            <a:r>
              <a:rPr lang="en-US" dirty="0"/>
              <a:t> dated February 28, 2014, Prof. Carl Thayer, a well-known regional security analyst, quoted how a Malaysian defense official viewed China’s joint development offer.</a:t>
            </a:r>
          </a:p>
          <a:p>
            <a:pPr marL="502920" indent="-457200" algn="just">
              <a:buFont typeface="+mj-lt"/>
              <a:buAutoNum type="arabicPeriod" startAt="57"/>
            </a:pPr>
            <a:endParaRPr lang="en-US" dirty="0"/>
          </a:p>
          <a:p>
            <a:pPr marL="960120" lvl="4" indent="0" algn="just">
              <a:buNone/>
            </a:pPr>
            <a:r>
              <a:rPr lang="en-US" sz="1700" dirty="0"/>
              <a:t>Nor are we ready to consider joint development activities with the Chinese. </a:t>
            </a:r>
            <a:r>
              <a:rPr lang="en-US" sz="1700" b="1" dirty="0"/>
              <a:t>That would require recognition of China’s claims in the South China Sea, including our EEZ.  And that’s not our policy.</a:t>
            </a:r>
            <a:endParaRPr lang="en-US" sz="1700" dirty="0"/>
          </a:p>
          <a:p>
            <a:pPr marL="960120" lvl="4" indent="0" algn="just">
              <a:buNone/>
            </a:pPr>
            <a:r>
              <a:rPr lang="en-US" sz="1700" dirty="0"/>
              <a:t>(Emphasis supplied)</a:t>
            </a:r>
          </a:p>
          <a:p>
            <a:pPr marL="502920" lvl="0" indent="-457200" algn="just">
              <a:buFont typeface="+mj-lt"/>
              <a:buAutoNum type="arabicPeriod" startAt="56"/>
            </a:pPr>
            <a:endParaRPr lang="en-US" dirty="0"/>
          </a:p>
          <a:p>
            <a:pPr marL="502920" indent="-457200" algn="just">
              <a:buFont typeface="+mj-lt"/>
              <a:buAutoNum type="arabicPeriod" startAt="56"/>
            </a:pPr>
            <a:endParaRPr lang="en-US" dirty="0"/>
          </a:p>
          <a:p>
            <a:pPr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41222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anim calcmode="lin" valueType="num">
                                      <p:cBhvr>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anim calcmode="lin" valueType="num">
                                      <p:cBhvr>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8" dur="5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lnSpcReduction="10000"/>
          </a:bodyPr>
          <a:lstStyle/>
          <a:p>
            <a:pPr marL="502920" indent="-457200" algn="just">
              <a:buFont typeface="+mj-lt"/>
              <a:buAutoNum type="arabicPeriod" startAt="58"/>
            </a:pPr>
            <a:r>
              <a:rPr lang="en-US" dirty="0" smtClean="0"/>
              <a:t>Vietnam has a similar view of China’s joint development offer. Dr. Tran Troung Tuy, Director of the Centre for South China Sea Studies at the Diplomatic Academy of Vietnam, interprets the Chinese offer as saying: ”</a:t>
            </a:r>
            <a:r>
              <a:rPr lang="en-US" i="1" dirty="0" smtClean="0"/>
              <a:t>What is mine is mine, what is yours is mine and we are willing to share.”</a:t>
            </a:r>
          </a:p>
          <a:p>
            <a:pPr marL="502920" indent="-457200" algn="just">
              <a:buFont typeface="+mj-lt"/>
              <a:buAutoNum type="arabicPeriod" startAt="58"/>
            </a:pPr>
            <a:endParaRPr lang="en-US" i="1" dirty="0" smtClean="0"/>
          </a:p>
          <a:p>
            <a:pPr marL="502920" lvl="0" indent="-457200" algn="just">
              <a:buFont typeface="+mj-lt"/>
              <a:buAutoNum type="arabicPeriod" startAt="58"/>
            </a:pPr>
            <a:r>
              <a:rPr lang="en-US" dirty="0"/>
              <a:t>That the use and enjoyment of our EEZ is reserved exclusively to Filipino citizens does not mean that Chinese companies cannot participate in the exploitation of oil and gas in our EEZ.  They can but only as technical and financial contractors of the Philippine Government or Filipino companies under Philippine law, not Chinese law. As such technical contractors and financial contractors, they may be paid in kind.   This is actually the set-up in Malampaya where </a:t>
            </a:r>
            <a:r>
              <a:rPr lang="en-US" dirty="0" smtClean="0"/>
              <a:t>Shell, a wholly</a:t>
            </a:r>
            <a:r>
              <a:rPr lang="en-US" dirty="0"/>
              <a:t>-</a:t>
            </a:r>
            <a:r>
              <a:rPr lang="en-US" dirty="0" smtClean="0"/>
              <a:t>owned foreign company,  </a:t>
            </a:r>
            <a:r>
              <a:rPr lang="en-US" dirty="0"/>
              <a:t>is the technical and financial contractor of the Philippine Government under Philippine law. </a:t>
            </a:r>
          </a:p>
          <a:p>
            <a:pPr marL="502920" indent="-457200" algn="just">
              <a:buFont typeface="+mj-lt"/>
              <a:buAutoNum type="arabicPeriod" startAt="58"/>
            </a:pP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1421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Malampaya Gas </a:t>
            </a:r>
            <a:r>
              <a:rPr lang="en-US" dirty="0" smtClean="0"/>
              <a:t>Platform </a:t>
            </a:r>
            <a:endParaRPr lang="en-US" dirty="0"/>
          </a:p>
        </p:txBody>
      </p:sp>
      <p:pic>
        <p:nvPicPr>
          <p:cNvPr id="4" name="Content Placeholder 3" descr="malampaya-platform-sea-from-www-malampaya-com-CAROUSEL.jpg"/>
          <p:cNvPicPr>
            <a:picLocks noGrp="1" noChangeAspect="1"/>
          </p:cNvPicPr>
          <p:nvPr>
            <p:ph idx="1"/>
          </p:nvPr>
        </p:nvPicPr>
        <p:blipFill rotWithShape="1">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222" t="1" b="-21373"/>
          <a:stretch/>
        </p:blipFill>
        <p:spPr>
          <a:xfrm>
            <a:off x="914400" y="1886997"/>
            <a:ext cx="7315200" cy="5004942"/>
          </a:xfr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67755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lnSpcReduction="10000"/>
          </a:bodyPr>
          <a:lstStyle/>
          <a:p>
            <a:pPr marL="502920" lvl="0" indent="-457200" algn="just">
              <a:buFont typeface="+mj-lt"/>
              <a:buAutoNum type="arabicPeriod" startAt="60"/>
            </a:pPr>
            <a:r>
              <a:rPr lang="en-US" dirty="0"/>
              <a:t>The world is now familiar with the expansionist designs of China in the South China Sea. China’s </a:t>
            </a:r>
            <a:r>
              <a:rPr lang="en-US" b="1" dirty="0"/>
              <a:t>creeping invasion</a:t>
            </a:r>
            <a:r>
              <a:rPr lang="en-US" dirty="0"/>
              <a:t> of the islands, rocks and reefs, as well as of the waters, of the South China Sea grows in force and aggressiveness each day as China’s naval forces assume greater superiority over those of other coastal states. The Philippines is particularly vulnerable to Chinese bullying because the Philippines has the weakest navy among all the major disputant states in the South China Sea. </a:t>
            </a:r>
            <a:endParaRPr lang="en-US" dirty="0" smtClean="0"/>
          </a:p>
          <a:p>
            <a:pPr marL="502920" lvl="0" indent="-457200" algn="just">
              <a:buFont typeface="+mj-lt"/>
              <a:buAutoNum type="arabicPeriod" startAt="60"/>
            </a:pPr>
            <a:endParaRPr lang="en-US" dirty="0"/>
          </a:p>
          <a:p>
            <a:pPr marL="502920" lvl="0" indent="-457200" algn="just">
              <a:buFont typeface="+mj-lt"/>
              <a:buAutoNum type="arabicPeriod" startAt="60"/>
            </a:pPr>
            <a:r>
              <a:rPr lang="en-US" dirty="0" smtClean="0"/>
              <a:t>The </a:t>
            </a:r>
            <a:r>
              <a:rPr lang="en-US" dirty="0"/>
              <a:t>Philippines lost Mischief Reef in 1995 and Scarborough Shoal in 2012 to Chinese invasion.  Vietnam lost the Paracels in 1974 and Fiery Reef Cross in 1988 to Chinese invasion. China, as I speak, threatens to forcibly evict the handful of Philippine marines aboard the shipwrecked RPS Sierra Madre in Ayungin Reef, an LTE within the Philippines’ EEZ in the Spratlys. </a:t>
            </a:r>
          </a:p>
          <a:p>
            <a:pPr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05711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RPS Sierra Madre </a:t>
            </a:r>
            <a:r>
              <a:rPr lang="en-US" dirty="0" smtClean="0"/>
              <a:t>in Ayungin Reef</a:t>
            </a:r>
            <a:endParaRPr lang="en-US" dirty="0"/>
          </a:p>
        </p:txBody>
      </p:sp>
      <p:pic>
        <p:nvPicPr>
          <p:cNvPr id="4" name="Content Placeholder 3" descr="RPSSierraMadre2.jpg"/>
          <p:cNvPicPr>
            <a:picLocks noGrp="1" noChangeAspect="1"/>
          </p:cNvPicPr>
          <p:nvPr>
            <p:ph idx="1"/>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1354" r="1354"/>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68747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lstStyle/>
          <a:p>
            <a:pPr marL="502920" lvl="0" indent="-457200" algn="just">
              <a:buFont typeface="+mj-lt"/>
              <a:buAutoNum type="arabicPeriod" startAt="62"/>
            </a:pPr>
            <a:r>
              <a:rPr lang="en-US" dirty="0"/>
              <a:t>The world should now remind China of Deng Xiaoping’s solemn commitment to the world when he declared in his speech before the United Nations General Assembly on April 10, 1974:</a:t>
            </a:r>
          </a:p>
          <a:p>
            <a:pPr algn="just"/>
            <a:endParaRPr lang="en-US" dirty="0"/>
          </a:p>
          <a:p>
            <a:pPr marL="792000" lvl="2" indent="0" algn="just">
              <a:buNone/>
            </a:pPr>
            <a:r>
              <a:rPr lang="en-US" i="1" dirty="0"/>
              <a:t>A superpower is an imperialist country which everywhere subjects other countries to its aggression, interference, control, subversion or plunder and strives for world hegemony. xxx </a:t>
            </a:r>
            <a:r>
              <a:rPr lang="en-US" b="1" i="1" dirty="0"/>
              <a:t>If one day China should change her color and turn into a superpower, if she too would play the tyrant in the world, and everywhere subject others to her bullying, aggression and exploitation, the people of the world should identify her as social-imperialist, expose it, oppose it and work with the Chinese people to overthrow it</a:t>
            </a:r>
            <a:r>
              <a:rPr lang="en-US" i="1" dirty="0"/>
              <a:t>.  (Emphasis supplied) </a:t>
            </a:r>
            <a:endParaRPr lang="en-US" dirty="0"/>
          </a:p>
          <a:p>
            <a:pPr algn="just"/>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36787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Chinese Aircraft </a:t>
            </a:r>
            <a:r>
              <a:rPr lang="en-US" dirty="0" smtClean="0"/>
              <a:t>Carrier Group</a:t>
            </a:r>
            <a:endParaRPr lang="en-US" dirty="0"/>
          </a:p>
        </p:txBody>
      </p:sp>
      <p:pic>
        <p:nvPicPr>
          <p:cNvPr id="4" name="Content Placeholder 3" descr="Chinese-warships.jpg"/>
          <p:cNvPicPr>
            <a:picLocks noGrp="1" noChangeAspect="1"/>
          </p:cNvPicPr>
          <p:nvPr>
            <p:ph idx="1"/>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t="3871" b="3871"/>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04115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Chinese </a:t>
            </a:r>
            <a:r>
              <a:rPr lang="en-US" dirty="0" smtClean="0"/>
              <a:t>Warships </a:t>
            </a:r>
            <a:endParaRPr lang="en-US" dirty="0"/>
          </a:p>
        </p:txBody>
      </p:sp>
      <p:pic>
        <p:nvPicPr>
          <p:cNvPr id="4" name="Content Placeholder 3" descr="ChineseWarships.jpg"/>
          <p:cNvPicPr>
            <a:picLocks noGrp="1" noChangeAspect="1"/>
          </p:cNvPicPr>
          <p:nvPr>
            <p:ph idx="1"/>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8967" r="8967"/>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95606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the nation’s maritime wealth in the West Philippine Sea</a:t>
            </a:r>
          </a:p>
        </p:txBody>
      </p:sp>
      <p:sp>
        <p:nvSpPr>
          <p:cNvPr id="3" name="Content Placeholder 2"/>
          <p:cNvSpPr>
            <a:spLocks noGrp="1"/>
          </p:cNvSpPr>
          <p:nvPr>
            <p:ph idx="1"/>
          </p:nvPr>
        </p:nvSpPr>
        <p:spPr/>
        <p:txBody>
          <a:bodyPr>
            <a:normAutofit fontScale="85000" lnSpcReduction="10000"/>
          </a:bodyPr>
          <a:lstStyle/>
          <a:p>
            <a:pPr marL="502920" lvl="0" indent="-457200" algn="just">
              <a:buFont typeface="+mj-lt"/>
              <a:buAutoNum type="arabicPeriod" startAt="63"/>
            </a:pPr>
            <a:r>
              <a:rPr lang="en-US" dirty="0"/>
              <a:t>China’s rulers today have transformed China into the imperialistic hegemon that Deng asked the Chinese people and the world to fight and overthrow should China’s rulers in the future deviate from his vision of a peaceful and law-abiding China.  Deng had repeatedly promised the world that China would “never seek hegemony”.  Sadly for Deng, and sadly for the rest of the world, and most especially to Filipinos, that day has come.</a:t>
            </a:r>
          </a:p>
          <a:p>
            <a:pPr marL="502920" indent="-457200" algn="just">
              <a:buFont typeface="+mj-lt"/>
              <a:buAutoNum type="arabicPeriod" startAt="63"/>
            </a:pPr>
            <a:endParaRPr lang="en-US" dirty="0"/>
          </a:p>
          <a:p>
            <a:pPr marL="502920" lvl="0" indent="-457200" algn="just">
              <a:buFont typeface="+mj-lt"/>
              <a:buAutoNum type="arabicPeriod" startAt="63"/>
            </a:pPr>
            <a:r>
              <a:rPr lang="en-US" dirty="0"/>
              <a:t>In summary, the Philippine state has the constitutional obligation to protect its marine wealth in its EEZ.  The Philippine Government is fulfilling this constitutional duty by filing the arbitration case against China under UNCLOS.   The Philippines is entitled under UNCLOS to a full 200 NM EEZ in the West Philippine Sea.  China’s 9-dashed line claim is patently invalid for being contrary to UNCLOS. Any joint venture with China under its terms will constitute a “</a:t>
            </a:r>
            <a:r>
              <a:rPr lang="en-US" b="1" dirty="0"/>
              <a:t>culpable violation of the Constitution</a:t>
            </a:r>
            <a:r>
              <a:rPr lang="en-US" dirty="0"/>
              <a:t>,” a sell-out of our national patrimony. Pursuing the arbitration case against China is necessary to reserve the use and enjoyment of our marine wealth in our EEZ exclusively to Filipinos, as mandated by the Constitution.  </a:t>
            </a:r>
          </a:p>
          <a:p>
            <a:pPr marL="502920" indent="-457200" algn="just">
              <a:buFont typeface="+mj-lt"/>
              <a:buAutoNum type="arabicPeriod" startAt="63"/>
            </a:pP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75232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99068" y="3072911"/>
            <a:ext cx="7315200" cy="1154097"/>
          </a:xfrm>
        </p:spPr>
        <p:txBody>
          <a:bodyPr>
            <a:normAutofit/>
          </a:bodyPr>
          <a:lstStyle/>
          <a:p>
            <a:r>
              <a:rPr lang="en-US" sz="2800" i="1" dirty="0"/>
              <a:t>Thank you and a pleasant </a:t>
            </a:r>
            <a:r>
              <a:rPr lang="en-US" sz="2800" i="1" dirty="0" smtClean="0"/>
              <a:t>day </a:t>
            </a:r>
            <a:r>
              <a:rPr lang="en-US" sz="2800" i="1" dirty="0"/>
              <a:t>to all.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10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1" nodeType="clickEffect">
                                  <p:stCondLst>
                                    <p:cond delay="0"/>
                                  </p:stCondLst>
                                  <p:childTnLst>
                                    <p:animEffect transition="out" filter="dissolv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p:bldP spid="2" grpId="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Perspective.thmx</Template>
  <TotalTime>1036</TotalTime>
  <Words>6872</Words>
  <Application>Microsoft Macintosh PowerPoint</Application>
  <PresentationFormat>On-screen Show (4:3)</PresentationFormat>
  <Paragraphs>290</Paragraphs>
  <Slides>70</Slides>
  <Notes>58</Notes>
  <HiddenSlides>0</HiddenSlides>
  <MMClips>0</MMClips>
  <ScaleCrop>false</ScaleCrop>
  <HeadingPairs>
    <vt:vector size="4" baseType="variant">
      <vt:variant>
        <vt:lpstr>Design Template</vt:lpstr>
      </vt:variant>
      <vt:variant>
        <vt:i4>1</vt:i4>
      </vt:variant>
      <vt:variant>
        <vt:lpstr>Slide Titles</vt:lpstr>
      </vt:variant>
      <vt:variant>
        <vt:i4>70</vt:i4>
      </vt:variant>
    </vt:vector>
  </HeadingPairs>
  <TitlesOfParts>
    <vt:vector size="71" baseType="lpstr">
      <vt:lpstr>Perspective</vt:lpstr>
      <vt:lpstr>PROTECTING THE NATION’S MARINE WEALTH IN THE WEST PHILIPPINE SEA</vt:lpstr>
      <vt:lpstr>Protecting the nation’s maritime wealth in the West Philippine Sea</vt:lpstr>
      <vt:lpstr>Protecting the nation’s maritime wealth in the West Philippine Sea</vt:lpstr>
      <vt:lpstr>Maritime Zones</vt:lpstr>
      <vt:lpstr>Protecting the nation’s maritime wealth in the West Philippine Sea</vt:lpstr>
      <vt:lpstr>Mischief Reef (Panganiban)</vt:lpstr>
      <vt:lpstr>Subi Reef</vt:lpstr>
      <vt:lpstr>Scarborough Shoal (Panatag)</vt:lpstr>
      <vt:lpstr>Scarborough Shoal (Panatag)</vt:lpstr>
      <vt:lpstr>Scarborough Shoal (Panatag)</vt:lpstr>
      <vt:lpstr>Protecting the nation’s maritime wealth in the West Philippine Sea</vt:lpstr>
      <vt:lpstr>Protecting the nation’s maritime wealth in the West Philippine Sea</vt:lpstr>
      <vt:lpstr>Protecting the nation’s maritime wealth in the West Philippine Sea</vt:lpstr>
      <vt:lpstr>Median Line of Overlapping EEZs</vt:lpstr>
      <vt:lpstr>EEZ, Territorial Sea and Archipelagic Waters of Philippines</vt:lpstr>
      <vt:lpstr>Protecting the nation’s maritime wealth in the West Philippine Sea</vt:lpstr>
      <vt:lpstr>9-Dashed Lines Overlap Phil EEZ</vt:lpstr>
      <vt:lpstr>Protecting the nation’s maritime wealth in the West Philippine Sea</vt:lpstr>
      <vt:lpstr>Protecting the nation’s maritime wealth in the West Philippine Sea</vt:lpstr>
      <vt:lpstr>9-Dashed Lines and Different EEZs</vt:lpstr>
      <vt:lpstr>Protecting the nation’s maritime wealth in the West Philippine Sea</vt:lpstr>
      <vt:lpstr>Mischief Reef (Panganiban) </vt:lpstr>
      <vt:lpstr>Subi Reef</vt:lpstr>
      <vt:lpstr>Protecting the nation’s maritime wealth in the West Philippine Sea</vt:lpstr>
      <vt:lpstr>Protecting the nation’s maritime wealth in the West Philippine Sea</vt:lpstr>
      <vt:lpstr>Opposite Coastlines: Palawan with 650KM coastline, and Itu Aba with 1km coastline</vt:lpstr>
      <vt:lpstr>Overlapping EEZs </vt:lpstr>
      <vt:lpstr>Protecting the nation’s maritime wealth in the West Philippine Sea</vt:lpstr>
      <vt:lpstr>Senkaku Islands </vt:lpstr>
      <vt:lpstr>Protecting the nation’s maritime wealth in the West Philippine Sea</vt:lpstr>
      <vt:lpstr>Okinotorishima </vt:lpstr>
      <vt:lpstr>Okinotorishima - Preventing Erosion of Tiny Rock </vt:lpstr>
      <vt:lpstr>Protecting the nation’s maritime wealth in the West Philippine Sea</vt:lpstr>
      <vt:lpstr>Protecting the nation’s maritime wealth in the West Philippine Sea</vt:lpstr>
      <vt:lpstr>Protecting the nation’s maritime wealth in the West Philippine Sea</vt:lpstr>
      <vt:lpstr>Protecting the nation’s maritime wealth in the West Philippine Sea</vt:lpstr>
      <vt:lpstr>Protecting the nation’s maritime wealth in the West Philippine Sea</vt:lpstr>
      <vt:lpstr>Scarborough Shoal (Panatag)</vt:lpstr>
      <vt:lpstr>Protecting the nation’s maritime wealth in the West Philippine Sea</vt:lpstr>
      <vt:lpstr>Paracels </vt:lpstr>
      <vt:lpstr>Protecting the nation’s maritime wealth in the West Philippine Sea</vt:lpstr>
      <vt:lpstr>Gaocheng Observatory</vt:lpstr>
      <vt:lpstr>Protecting the nation’s maritime wealth in the West Philippine Sea</vt:lpstr>
      <vt:lpstr>James Shoal </vt:lpstr>
      <vt:lpstr>James Shoal</vt:lpstr>
      <vt:lpstr>Protecting the nation’s maritime wealth in the West Philippine Sea</vt:lpstr>
      <vt:lpstr>Protecting the nation’s maritime wealth in the West Philippine Sea</vt:lpstr>
      <vt:lpstr>Protecting the nation’s maritime wealth in the West Philippine Sea</vt:lpstr>
      <vt:lpstr>Protecting the nation’s maritime wealth in the West Philippine Sea</vt:lpstr>
      <vt:lpstr>Kangxi Map - Hainan as Southern-most Border</vt:lpstr>
      <vt:lpstr>1734 Kangxi Map – Hainan as Southernmost Border</vt:lpstr>
      <vt:lpstr>Protecting the nation’s maritime wealth in the West Philippine Sea</vt:lpstr>
      <vt:lpstr>Protecting the nation’s maritime wealth in the West Philippine Sea</vt:lpstr>
      <vt:lpstr>Protecting the nation’s maritime wealth in the West Philippine Sea</vt:lpstr>
      <vt:lpstr>Protecting the nation’s maritime wealth in the West Philippine Sea</vt:lpstr>
      <vt:lpstr>Murillo Map was first issued in 1734</vt:lpstr>
      <vt:lpstr>Another Murillo Map Showing Panacot (Scarborough)</vt:lpstr>
      <vt:lpstr>Protecting the nation’s maritime wealth in the West Philippine Sea</vt:lpstr>
      <vt:lpstr>Protecting the nation’s maritime wealth in the West Philippine Sea</vt:lpstr>
      <vt:lpstr>Protecting the nation’s maritime wealth in the West Philippine Sea</vt:lpstr>
      <vt:lpstr>Protecting the nation’s maritime wealth in the West Philippine Sea</vt:lpstr>
      <vt:lpstr>Protecting the nation’s maritime wealth in the West Philippine Sea</vt:lpstr>
      <vt:lpstr>Malampaya Gas Platform </vt:lpstr>
      <vt:lpstr>Protecting the nation’s maritime wealth in the West Philippine Sea</vt:lpstr>
      <vt:lpstr>RPS Sierra Madre in Ayungin Reef</vt:lpstr>
      <vt:lpstr>Protecting the nation’s maritime wealth in the West Philippine Sea</vt:lpstr>
      <vt:lpstr>Chinese Aircraft Carrier Group</vt:lpstr>
      <vt:lpstr>Chinese Warships </vt:lpstr>
      <vt:lpstr>Protecting the nation’s maritime wealth in the West Philippine Sea</vt:lpstr>
      <vt:lpstr>Thank you and a pleasant day to all.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PROTECTING THE NATION’S MARINE WEALTH IN THE WEST PHILIPPINE SEA</dc:title>
  <dc:creator>Oni dela Cruz</dc:creator>
  <cp:lastModifiedBy>Sam Galope</cp:lastModifiedBy>
  <cp:revision>175</cp:revision>
  <cp:lastPrinted>2014-03-05T05:29:46Z</cp:lastPrinted>
  <dcterms:created xsi:type="dcterms:W3CDTF">2014-03-07T03:54:01Z</dcterms:created>
  <dcterms:modified xsi:type="dcterms:W3CDTF">2014-03-07T03:55:29Z</dcterms:modified>
</cp:coreProperties>
</file>